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en-US"/>
    </a:defPPr>
    <a:lvl1pPr marL="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98" d="100"/>
          <a:sy n="98" d="100"/>
        </p:scale>
        <p:origin x="68" y="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"/>
          <p:cNvSpPr>
            <a:spLocks noGrp="1"/>
          </p:cNvSpPr>
          <p:nvPr>
            <p:ph type="hdr" sz="quarter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3" name="Date Placeholder"/>
          <p:cNvSpPr>
            <a:spLocks noGrp="1"/>
          </p:cNvSpPr>
          <p:nvPr>
            <p:ph type="dt" sz="quarter" idx="1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4" name="Slide Image Placeholder"/>
          <p:cNvSpPr>
            <a:spLocks noGrp="1" noRot="1" noChangeAspect="1"/>
          </p:cNvSpPr>
          <p:nvPr>
            <p:ph type="sldImg" idx="2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5" name="Notes Placeholder"/>
          <p:cNvSpPr>
            <a:spLocks noGrp="1"/>
          </p:cNvSpPr>
          <p:nvPr>
            <p:ph type="body" sz="quarter" idx="3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6" name="Footer Placeholder"/>
          <p:cNvSpPr>
            <a:spLocks noGrp="1"/>
          </p:cNvSpPr>
          <p:nvPr>
            <p:ph type="ftr" sz="quarter" idx="4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7" name="Slide Number Placeholder"/>
          <p:cNvSpPr>
            <a:spLocks noGrp="1"/>
          </p:cNvSpPr>
          <p:nvPr>
            <p:ph type="sldNum" sz="quarter" idx="5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/>
    </a:lvl1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t>Open by asking: What happens after you type ls and press Enter?</a:t>
            </a:r>
          </a:p>
          <a:p>
            <a:r>
              <a:t>Explain that Week 1 is about understanding execution, not memorizing advanced syntax.</a:t>
            </a:r>
          </a:p>
          <a:p>
            <a:r>
              <a:t>State the milestone: every student will create, execute, and explain a Bash script.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t>Run the packaged environment-snapshot.sh file.</a:t>
            </a:r>
          </a:p>
          <a:p>
            <a:r>
              <a:t>Ask students to identify static labels, commands, and command substitution.</a:t>
            </a:r>
          </a:p>
          <a:p>
            <a:r>
              <a:t>Keep variables as a preview; Week 2 teaches them in depth.</a:t>
            </a:r>
          </a:p>
          <a:p>
            <a:r>
              <a:t>Discuss why read-only reports are good first automation exercises.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t>Use the packaged Week-01-Student-Labs.md handout.</a:t>
            </a:r>
          </a:p>
          <a:p>
            <a:r>
              <a:t>During labs, observe and ask isolation questions instead of taking over the keyboard.</a:t>
            </a:r>
          </a:p>
          <a:p>
            <a:r>
              <a:t>Require both positive and controlled failure evidence.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t>Use the practical checkpoint in Week-01-Assessment-and-Answer-Key.md.</a:t>
            </a:r>
          </a:p>
          <a:p>
            <a:r>
              <a:t>Award M1 only when the student can execute and explain without step-by-step prompting.</a:t>
            </a:r>
          </a:p>
          <a:p>
            <a:r>
              <a:t>Close by connecting Week 1 execution fundamentals to Week 2 input and variables.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t>Read the outcomes as evidence students will produce, not as an agenda.</a:t>
            </a:r>
          </a:p>
          <a:p>
            <a:r>
              <a:t>Ask students which outcome feels most familiar and which feels newest.</a:t>
            </a:r>
          </a:p>
          <a:p>
            <a:r>
              <a:t>Return to this slide at the end of Lesson 2 for self-assessment.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t>Use the microphone analogy from the instructor guide.</a:t>
            </a:r>
          </a:p>
          <a:p>
            <a:r>
              <a:t>Ask: Is the terminal Bash? Expected answer: no; the terminal hosts the shell.</a:t>
            </a:r>
          </a:p>
          <a:p>
            <a:r>
              <a:t>Ask students to restate the flow in their own words.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t>Trace the four stages with one concrete file named first-script.sh.</a:t>
            </a:r>
          </a:p>
          <a:p>
            <a:r>
              <a:t>Emphasize that a script does not become automation merely because it has a .sh extension.</a:t>
            </a:r>
          </a:p>
          <a:p>
            <a:r>
              <a:t>Ask where a permission error would occur in this flow.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t>Reveal each part and ask students to locate it in the code.</a:t>
            </a:r>
          </a:p>
          <a:p>
            <a:r>
              <a:t>Explain that comments are for people; commands are for the shell.</a:t>
            </a:r>
          </a:p>
          <a:p>
            <a:r>
              <a:t>Do not teach variables deeply yet. Keep focus on structure and execution.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t>Demonstrate both methods with the same file.</a:t>
            </a:r>
          </a:p>
          <a:p>
            <a:r>
              <a:t>Remove execute permission and ask students to predict which method still works.</a:t>
            </a:r>
          </a:p>
          <a:p>
            <a:r>
              <a:t>Make students explain ./ before continuing.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t>Use the packaged first-script.sh file.</a:t>
            </a:r>
          </a:p>
          <a:p>
            <a:r>
              <a:t>Pause before execution and ask students to predict user, hostname, directory, and date output.</a:t>
            </a:r>
          </a:p>
          <a:p>
            <a:r>
              <a:t>Run with Bash, check status, add execute permission, then run directly.</a:t>
            </a:r>
          </a:p>
          <a:p>
            <a:r>
              <a:t>Finish by removing execute permission and isolating the resulting error.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t>Run pwd, check status, then run ls /missing and check status.</a:t>
            </a:r>
          </a:p>
          <a:p>
            <a:r>
              <a:t>Ask students to classify each observed result as output, error, or status.</a:t>
            </a:r>
          </a:p>
          <a:p>
            <a:r>
              <a:t>Emphasize that no visible output does not automatically mean success.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t>Ask students to predict which right-hand command will run before executing examples.</a:t>
            </a:r>
          </a:p>
          <a:p>
            <a:r>
              <a:t>Connect 0 with success and nonzero with failure.</a:t>
            </a:r>
          </a:p>
          <a:p>
            <a:r>
              <a:t>State that Week 3 will introduce if statements for more complex decisions.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Mast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lt"/>
          <a:cs typeface="+mj-lt"/>
        </a:defRPr>
      </a:lvl1pPr>
    </p:titleStyle>
    <p:bodyStyle>
      <a:lvl1pPr marL="228600" indent="-228600" algn="l">
        <a:lnSpc>
          <a:spcPct val="90000"/>
        </a:lnSpc>
        <a:spcBef>
          <a:spcPts val="1000"/>
        </a:spcBef>
        <a:buChar char="•"/>
        <a:defRPr sz="2800">
          <a:solidFill>
            <a:schemeClr val="tx1"/>
          </a:solidFill>
          <a:latin typeface="+mn-lt"/>
          <a:ea typeface="+mn-lt"/>
          <a:cs typeface="+mn-lt"/>
        </a:defRPr>
      </a:lvl1pPr>
      <a:lvl2pPr marL="685800" indent="-228600" algn="l">
        <a:lnSpc>
          <a:spcPct val="90000"/>
        </a:lnSpc>
        <a:spcBef>
          <a:spcPts val="500"/>
        </a:spcBef>
        <a:buChar char="•"/>
        <a:defRPr sz="2400">
          <a:solidFill>
            <a:schemeClr val="tx1"/>
          </a:solidFill>
          <a:latin typeface="+mn-lt"/>
          <a:ea typeface="+mn-lt"/>
          <a:cs typeface="+mn-lt"/>
        </a:defRPr>
      </a:lvl2pPr>
      <a:lvl3pPr marL="1143000" indent="-228600" algn="l">
        <a:lnSpc>
          <a:spcPct val="90000"/>
        </a:lnSpc>
        <a:spcBef>
          <a:spcPts val="500"/>
        </a:spcBef>
        <a:buChar char="•"/>
        <a:defRPr sz="2000">
          <a:solidFill>
            <a:schemeClr val="tx1"/>
          </a:solidFill>
          <a:latin typeface="+mn-lt"/>
          <a:ea typeface="+mn-lt"/>
          <a:cs typeface="+mn-lt"/>
        </a:defRPr>
      </a:lvl3pPr>
      <a:lvl4pPr marL="1600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marL="20574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marL="25146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marL="29718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marL="34290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marL="3886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9pPr>
    </p:bodyStyle>
    <p:otherStyle>
      <a:lvl1pPr marL="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1pPr>
      <a:lvl2pPr marL="457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2pPr>
      <a:lvl3pPr marL="914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3pPr>
      <a:lvl4pPr marL="1371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marL="18288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marL="22860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marL="2743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marL="3200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marL="3657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ver-accent">
            <a:extLst>
              <a:ext uri="{FF2B5EF4-FFF2-40B4-BE49-F238E27FC236}">
                <a16:creationId xmlns:a16="http://schemas.microsoft.com/office/drawing/2014/main" id="{F29C4EF9-3148-4EDC-A53D-CADEEAA224EB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190500"/>
          </a:xfrm>
          <a:prstGeom prst="rect">
            <a:avLst/>
          </a:prstGeom>
          <a:solidFill>
            <a:srgbClr val="3D8DFF"/>
          </a:solidFill>
          <a:ln w="0">
            <a:solidFill>
              <a:srgbClr val="3D8D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" name="cover-eyebrow">
            <a:extLst>
              <a:ext uri="{FF2B5EF4-FFF2-40B4-BE49-F238E27FC236}">
                <a16:creationId xmlns:a16="http://schemas.microsoft.com/office/drawing/2014/main" id="{39B2893C-FB00-423C-A557-A5262FAF05B0}"/>
              </a:ext>
            </a:extLst>
          </p:cNvPr>
          <p:cNvSpPr>
            <a:spLocks noGrp="1"/>
          </p:cNvSpPr>
          <p:nvPr/>
        </p:nvSpPr>
        <p:spPr>
          <a:xfrm>
            <a:off x="457200" y="523875"/>
            <a:ext cx="4572000" cy="323850"/>
          </a:xfrm>
          <a:prstGeom prst="rect">
            <a:avLst/>
          </a:prstGeom>
        </p:spPr>
        <p:txBody>
          <a:bodyPr wrap="square" lIns="0" tIns="0" rIns="0" bIns="0" anchor="t">
            <a:normAutofit/>
          </a:bodyPr>
          <a:lstStyle/>
          <a:p>
            <a:pPr algn="l">
              <a:defRPr sz="1500" b="1">
                <a:solidFill>
                  <a:srgbClr val="3D8DFF"/>
                </a:solidFill>
                <a:latin typeface="Arial"/>
                <a:ea typeface="Arial"/>
                <a:cs typeface="Arial"/>
              </a:defRPr>
            </a:pPr>
            <a:r>
              <a:t>BASH SCRIPTING</a:t>
            </a:r>
          </a:p>
        </p:txBody>
      </p:sp>
      <p:sp>
        <p:nvSpPr>
          <p:cNvPr id="3" name="cover-title">
            <a:extLst>
              <a:ext uri="{FF2B5EF4-FFF2-40B4-BE49-F238E27FC236}">
                <a16:creationId xmlns:a16="http://schemas.microsoft.com/office/drawing/2014/main" id="{E8F11F62-AAF8-4B6A-9957-FBF04B74A106}"/>
              </a:ext>
            </a:extLst>
          </p:cNvPr>
          <p:cNvSpPr>
            <a:spLocks noGrp="1"/>
          </p:cNvSpPr>
          <p:nvPr/>
        </p:nvSpPr>
        <p:spPr>
          <a:xfrm>
            <a:off x="457200" y="1476375"/>
            <a:ext cx="8382000" cy="2095500"/>
          </a:xfrm>
          <a:prstGeom prst="rect">
            <a:avLst/>
          </a:prstGeom>
        </p:spPr>
        <p:txBody>
          <a:bodyPr wrap="square" lIns="0" tIns="0" rIns="0" bIns="0" anchor="t">
            <a:noAutofit/>
          </a:bodyPr>
          <a:lstStyle/>
          <a:p>
            <a:pPr algn="l">
              <a:defRPr sz="5400" b="1">
                <a:solidFill>
                  <a:srgbClr val="111111"/>
                </a:solidFill>
                <a:latin typeface="Arial"/>
                <a:ea typeface="Arial"/>
                <a:cs typeface="Arial"/>
              </a:defRPr>
            </a:pPr>
            <a:r>
              <a:t>Week 1
Bash Foundations</a:t>
            </a:r>
          </a:p>
        </p:txBody>
      </p:sp>
      <p:sp>
        <p:nvSpPr>
          <p:cNvPr id="4" name="cover-subtitle">
            <a:extLst>
              <a:ext uri="{FF2B5EF4-FFF2-40B4-BE49-F238E27FC236}">
                <a16:creationId xmlns:a16="http://schemas.microsoft.com/office/drawing/2014/main" id="{C57B6EA8-D094-430E-A709-F4A3E76A9872}"/>
              </a:ext>
            </a:extLst>
          </p:cNvPr>
          <p:cNvSpPr>
            <a:spLocks noGrp="1"/>
          </p:cNvSpPr>
          <p:nvPr/>
        </p:nvSpPr>
        <p:spPr>
          <a:xfrm>
            <a:off x="495300" y="3905250"/>
            <a:ext cx="7810500" cy="552450"/>
          </a:xfrm>
          <a:prstGeom prst="rect">
            <a:avLst/>
          </a:prstGeom>
        </p:spPr>
        <p:txBody>
          <a:bodyPr wrap="square" lIns="0" tIns="0" rIns="0" bIns="0" anchor="t">
            <a:normAutofit/>
          </a:bodyPr>
          <a:lstStyle/>
          <a:p>
            <a:pPr algn="l">
              <a:defRPr sz="2250" b="0">
                <a:solidFill>
                  <a:srgbClr val="5D6470"/>
                </a:solidFill>
                <a:latin typeface="Arial"/>
                <a:ea typeface="Arial"/>
                <a:cs typeface="Arial"/>
              </a:defRPr>
            </a:pPr>
            <a:r>
              <a:t>Write, run, and explain your first scripts</a:t>
            </a:r>
          </a:p>
        </p:txBody>
      </p:sp>
      <p:sp>
        <p:nvSpPr>
          <p:cNvPr id="5" name="cover-rule">
            <a:extLst>
              <a:ext uri="{FF2B5EF4-FFF2-40B4-BE49-F238E27FC236}">
                <a16:creationId xmlns:a16="http://schemas.microsoft.com/office/drawing/2014/main" id="{66B110D6-30AB-4625-958B-04D3A2A515AE}"/>
              </a:ext>
            </a:extLst>
          </p:cNvPr>
          <p:cNvSpPr>
            <a:spLocks noGrp="1"/>
          </p:cNvSpPr>
          <p:nvPr/>
        </p:nvSpPr>
        <p:spPr>
          <a:xfrm>
            <a:off x="457200" y="5095875"/>
            <a:ext cx="3429000" cy="47625"/>
          </a:xfrm>
          <a:prstGeom prst="rect">
            <a:avLst/>
          </a:prstGeom>
          <a:solidFill>
            <a:srgbClr val="111111"/>
          </a:solidFill>
          <a:ln w="0">
            <a:solidFill>
              <a:srgbClr val="11111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cover-meta">
            <a:extLst>
              <a:ext uri="{FF2B5EF4-FFF2-40B4-BE49-F238E27FC236}">
                <a16:creationId xmlns:a16="http://schemas.microsoft.com/office/drawing/2014/main" id="{AD1948E2-DEEB-490A-B505-000C7ABE725F}"/>
              </a:ext>
            </a:extLst>
          </p:cNvPr>
          <p:cNvSpPr>
            <a:spLocks noGrp="1"/>
          </p:cNvSpPr>
          <p:nvPr/>
        </p:nvSpPr>
        <p:spPr>
          <a:xfrm>
            <a:off x="457200" y="5429250"/>
            <a:ext cx="7239000" cy="361950"/>
          </a:xfrm>
          <a:prstGeom prst="rect">
            <a:avLst/>
          </a:prstGeom>
        </p:spPr>
        <p:txBody>
          <a:bodyPr wrap="square" lIns="0" tIns="0" rIns="0" bIns="0" anchor="t">
            <a:normAutofit/>
          </a:bodyPr>
          <a:lstStyle/>
          <a:p>
            <a:pPr algn="l">
              <a:defRPr sz="1500" b="0">
                <a:solidFill>
                  <a:srgbClr val="111111"/>
                </a:solidFill>
                <a:latin typeface="Arial"/>
                <a:ea typeface="Arial"/>
                <a:cs typeface="Arial"/>
              </a:defRPr>
            </a:pPr>
            <a:r>
              <a:t>Two 90-minute lessons  |  Milestone M1: Script Operator</a:t>
            </a:r>
          </a:p>
        </p:txBody>
      </p:sp>
      <p:sp>
        <p:nvSpPr>
          <p:cNvPr id="7" name="cover-instructor">
            <a:extLst>
              <a:ext uri="{FF2B5EF4-FFF2-40B4-BE49-F238E27FC236}">
                <a16:creationId xmlns:a16="http://schemas.microsoft.com/office/drawing/2014/main" id="{7529F661-7ED4-4516-8D8B-9AEE920508FF}"/>
              </a:ext>
            </a:extLst>
          </p:cNvPr>
          <p:cNvSpPr>
            <a:spLocks noGrp="1"/>
          </p:cNvSpPr>
          <p:nvPr/>
        </p:nvSpPr>
        <p:spPr>
          <a:xfrm>
            <a:off x="457200" y="6115050"/>
            <a:ext cx="4953000" cy="266700"/>
          </a:xfrm>
          <a:prstGeom prst="rect">
            <a:avLst/>
          </a:prstGeom>
        </p:spPr>
        <p:txBody>
          <a:bodyPr wrap="square" lIns="0" tIns="0" rIns="0" bIns="0" anchor="t">
            <a:normAutofit/>
          </a:bodyPr>
          <a:lstStyle/>
          <a:p>
            <a:pPr algn="l">
              <a:defRPr sz="1200" b="0">
                <a:solidFill>
                  <a:srgbClr val="5D6470"/>
                </a:solidFill>
                <a:latin typeface="Arial"/>
                <a:ea typeface="Arial"/>
                <a:cs typeface="Arial"/>
              </a:defRPr>
            </a:pPr>
            <a:r>
              <a:t>Instructor: Muhammad Khalid Khan</a:t>
            </a:r>
          </a:p>
        </p:txBody>
      </p:sp>
    </p:spTree>
    <p:extLst>
      <p:ext uri="{BB962C8B-B14F-4D97-AF65-F5344CB8AC3E}">
        <p14:creationId xmlns:p14="http://schemas.microsoft.com/office/powerpoint/2010/main" val="113166459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eyebrow-10">
            <a:extLst>
              <a:ext uri="{FF2B5EF4-FFF2-40B4-BE49-F238E27FC236}">
                <a16:creationId xmlns:a16="http://schemas.microsoft.com/office/drawing/2014/main" id="{D814AF9C-3E9B-430E-9C3A-BE6A989CCD6E}"/>
              </a:ext>
            </a:extLst>
          </p:cNvPr>
          <p:cNvSpPr>
            <a:spLocks noGrp="1"/>
          </p:cNvSpPr>
          <p:nvPr/>
        </p:nvSpPr>
        <p:spPr>
          <a:xfrm>
            <a:off x="457200" y="304800"/>
            <a:ext cx="4000500" cy="266700"/>
          </a:xfrm>
          <a:prstGeom prst="rect">
            <a:avLst/>
          </a:prstGeom>
        </p:spPr>
        <p:txBody>
          <a:bodyPr wrap="square" lIns="0" tIns="0" rIns="0" bIns="0" anchor="t">
            <a:normAutofit/>
          </a:bodyPr>
          <a:lstStyle/>
          <a:p>
            <a:pPr algn="l">
              <a:defRPr sz="1200" b="1">
                <a:solidFill>
                  <a:srgbClr val="3D8DFF"/>
                </a:solidFill>
                <a:latin typeface="Arial"/>
                <a:ea typeface="Arial"/>
                <a:cs typeface="Arial"/>
              </a:defRPr>
            </a:pPr>
            <a:r>
              <a:t>LESSON 2 | GUIDED DEMONSTRATION</a:t>
            </a:r>
          </a:p>
        </p:txBody>
      </p:sp>
      <p:sp>
        <p:nvSpPr>
          <p:cNvPr id="2" name="title-10">
            <a:extLst>
              <a:ext uri="{FF2B5EF4-FFF2-40B4-BE49-F238E27FC236}">
                <a16:creationId xmlns:a16="http://schemas.microsoft.com/office/drawing/2014/main" id="{1C91B384-7106-4E7D-94F4-1647B9F52D05}"/>
              </a:ext>
            </a:extLst>
          </p:cNvPr>
          <p:cNvSpPr>
            <a:spLocks noGrp="1"/>
          </p:cNvSpPr>
          <p:nvPr/>
        </p:nvSpPr>
        <p:spPr>
          <a:xfrm>
            <a:off x="457200" y="723900"/>
            <a:ext cx="10668000" cy="723900"/>
          </a:xfrm>
          <a:prstGeom prst="rect">
            <a:avLst/>
          </a:prstGeom>
        </p:spPr>
        <p:txBody>
          <a:bodyPr wrap="square" lIns="0" tIns="0" rIns="0" bIns="0" anchor="t">
            <a:normAutofit fontScale="99360"/>
          </a:bodyPr>
          <a:lstStyle/>
          <a:p>
            <a:pPr algn="l">
              <a:defRPr sz="3300" b="1">
                <a:solidFill>
                  <a:srgbClr val="111111"/>
                </a:solidFill>
                <a:latin typeface="Arial"/>
                <a:ea typeface="Arial"/>
                <a:cs typeface="Arial"/>
              </a:defRPr>
            </a:pPr>
            <a:r>
              <a:t>A useful report combines commands with clear labels</a:t>
            </a:r>
          </a:p>
        </p:txBody>
      </p:sp>
      <p:sp>
        <p:nvSpPr>
          <p:cNvPr id="3" name="header-rule-10">
            <a:extLst>
              <a:ext uri="{FF2B5EF4-FFF2-40B4-BE49-F238E27FC236}">
                <a16:creationId xmlns:a16="http://schemas.microsoft.com/office/drawing/2014/main" id="{CBF59525-BD80-439B-92A3-81CD8F5776DA}"/>
              </a:ext>
            </a:extLst>
          </p:cNvPr>
          <p:cNvSpPr>
            <a:spLocks noGrp="1"/>
          </p:cNvSpPr>
          <p:nvPr/>
        </p:nvSpPr>
        <p:spPr>
          <a:xfrm>
            <a:off x="392349" y="1726254"/>
            <a:ext cx="11277600" cy="19050"/>
          </a:xfrm>
          <a:prstGeom prst="rect">
            <a:avLst/>
          </a:prstGeom>
          <a:solidFill>
            <a:srgbClr val="111111"/>
          </a:solidFill>
          <a:ln w="0">
            <a:solidFill>
              <a:srgbClr val="11111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page-10">
            <a:extLst>
              <a:ext uri="{FF2B5EF4-FFF2-40B4-BE49-F238E27FC236}">
                <a16:creationId xmlns:a16="http://schemas.microsoft.com/office/drawing/2014/main" id="{09978007-92E1-4FC2-A840-C61B3D559870}"/>
              </a:ext>
            </a:extLst>
          </p:cNvPr>
          <p:cNvSpPr>
            <a:spLocks noGrp="1"/>
          </p:cNvSpPr>
          <p:nvPr/>
        </p:nvSpPr>
        <p:spPr>
          <a:xfrm>
            <a:off x="11239500" y="6238875"/>
            <a:ext cx="495300" cy="228600"/>
          </a:xfrm>
          <a:prstGeom prst="rect">
            <a:avLst/>
          </a:prstGeom>
        </p:spPr>
        <p:txBody>
          <a:bodyPr wrap="square" lIns="0" tIns="0" rIns="0" bIns="0" anchor="t">
            <a:normAutofit/>
          </a:bodyPr>
          <a:lstStyle/>
          <a:p>
            <a:pPr algn="r">
              <a:defRPr sz="1200" b="0">
                <a:solidFill>
                  <a:srgbClr val="5D6470"/>
                </a:solidFill>
                <a:latin typeface="Arial"/>
                <a:ea typeface="Arial"/>
                <a:cs typeface="Arial"/>
              </a:defRPr>
            </a:pPr>
            <a:r>
              <a:t>10</a:t>
            </a:r>
          </a:p>
        </p:txBody>
      </p:sp>
      <p:sp>
        <p:nvSpPr>
          <p:cNvPr id="5" name="footer-10">
            <a:extLst>
              <a:ext uri="{FF2B5EF4-FFF2-40B4-BE49-F238E27FC236}">
                <a16:creationId xmlns:a16="http://schemas.microsoft.com/office/drawing/2014/main" id="{5B2C862A-0282-4BE6-943D-EF5F57606F07}"/>
              </a:ext>
            </a:extLst>
          </p:cNvPr>
          <p:cNvSpPr>
            <a:spLocks noGrp="1"/>
          </p:cNvSpPr>
          <p:nvPr/>
        </p:nvSpPr>
        <p:spPr>
          <a:xfrm>
            <a:off x="457200" y="6238875"/>
            <a:ext cx="2857500" cy="228600"/>
          </a:xfrm>
          <a:prstGeom prst="rect">
            <a:avLst/>
          </a:prstGeom>
        </p:spPr>
        <p:txBody>
          <a:bodyPr wrap="square" lIns="0" tIns="0" rIns="0" bIns="0" anchor="t">
            <a:normAutofit/>
          </a:bodyPr>
          <a:lstStyle/>
          <a:p>
            <a:pPr algn="l">
              <a:defRPr sz="1050" b="0">
                <a:solidFill>
                  <a:srgbClr val="5D6470"/>
                </a:solidFill>
                <a:latin typeface="Arial"/>
                <a:ea typeface="Arial"/>
                <a:cs typeface="Arial"/>
              </a:defRPr>
            </a:pPr>
            <a:r>
              <a:t>Muhammad Khalid Khan</a:t>
            </a:r>
          </a:p>
        </p:txBody>
      </p:sp>
      <p:sp>
        <p:nvSpPr>
          <p:cNvPr id="6" name="snapshot-code-bg">
            <a:extLst>
              <a:ext uri="{FF2B5EF4-FFF2-40B4-BE49-F238E27FC236}">
                <a16:creationId xmlns:a16="http://schemas.microsoft.com/office/drawing/2014/main" id="{AD6443B7-967A-4DC8-AB14-0B3DDEBDBF7F}"/>
              </a:ext>
            </a:extLst>
          </p:cNvPr>
          <p:cNvSpPr>
            <a:spLocks noGrp="1"/>
          </p:cNvSpPr>
          <p:nvPr/>
        </p:nvSpPr>
        <p:spPr>
          <a:xfrm>
            <a:off x="457200" y="1952625"/>
            <a:ext cx="6477000" cy="3810000"/>
          </a:xfrm>
          <a:prstGeom prst="rect">
            <a:avLst/>
          </a:prstGeom>
          <a:solidFill>
            <a:srgbClr val="17212B"/>
          </a:solidFill>
          <a:ln w="0">
            <a:solidFill>
              <a:srgbClr val="17212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snapshot-code">
            <a:extLst>
              <a:ext uri="{FF2B5EF4-FFF2-40B4-BE49-F238E27FC236}">
                <a16:creationId xmlns:a16="http://schemas.microsoft.com/office/drawing/2014/main" id="{20A89C88-1613-4CCF-B085-3A97C5FAD598}"/>
              </a:ext>
            </a:extLst>
          </p:cNvPr>
          <p:cNvSpPr>
            <a:spLocks noGrp="1"/>
          </p:cNvSpPr>
          <p:nvPr/>
        </p:nvSpPr>
        <p:spPr>
          <a:xfrm>
            <a:off x="723900" y="2209800"/>
            <a:ext cx="5953125" cy="3238500"/>
          </a:xfrm>
          <a:prstGeom prst="rect">
            <a:avLst/>
          </a:prstGeom>
        </p:spPr>
        <p:txBody>
          <a:bodyPr wrap="square" lIns="0" tIns="0" rIns="0" bIns="0" anchor="t">
            <a:normAutofit/>
          </a:bodyPr>
          <a:lstStyle/>
          <a:p>
            <a:pPr algn="l">
              <a:defRPr sz="1500" b="0">
                <a:solidFill>
                  <a:srgbClr val="FFFFFF"/>
                </a:solidFill>
                <a:latin typeface="Courier New"/>
                <a:ea typeface="Courier New"/>
                <a:cs typeface="Courier New"/>
              </a:defRPr>
            </a:pPr>
            <a:r>
              <a:t>#!/usr/bin/env bash
printf '%s\n' 'Linux Environment Snapshot'
printf 'Date: %s\n' "$(date)"
printf 'User: %s\n' "$(whoami)"
printf 'Hostname: %s\n' "$(hostname)"
printf 'Kernel: %s\n' "$(uname -r)"
uptime
free -h
df -h /</a:t>
            </a:r>
          </a:p>
        </p:txBody>
      </p:sp>
      <p:sp>
        <p:nvSpPr>
          <p:cNvPr id="8" name="snapshot-section-label">
            <a:extLst>
              <a:ext uri="{FF2B5EF4-FFF2-40B4-BE49-F238E27FC236}">
                <a16:creationId xmlns:a16="http://schemas.microsoft.com/office/drawing/2014/main" id="{58631A5E-F822-4A6A-91B6-827725D7AABA}"/>
              </a:ext>
            </a:extLst>
          </p:cNvPr>
          <p:cNvSpPr>
            <a:spLocks noGrp="1"/>
          </p:cNvSpPr>
          <p:nvPr/>
        </p:nvSpPr>
        <p:spPr>
          <a:xfrm>
            <a:off x="7429500" y="2076450"/>
            <a:ext cx="3429000" cy="323850"/>
          </a:xfrm>
          <a:prstGeom prst="rect">
            <a:avLst/>
          </a:prstGeom>
        </p:spPr>
        <p:txBody>
          <a:bodyPr wrap="square" lIns="0" tIns="0" rIns="0" bIns="0" anchor="t">
            <a:normAutofit/>
          </a:bodyPr>
          <a:lstStyle/>
          <a:p>
            <a:pPr algn="l">
              <a:defRPr sz="1425" b="1">
                <a:solidFill>
                  <a:srgbClr val="3D8DFF"/>
                </a:solidFill>
                <a:latin typeface="Arial"/>
                <a:ea typeface="Arial"/>
                <a:cs typeface="Arial"/>
              </a:defRPr>
            </a:pPr>
            <a:r>
              <a:t>REPORT SECTIONS</a:t>
            </a:r>
          </a:p>
        </p:txBody>
      </p:sp>
      <p:sp>
        <p:nvSpPr>
          <p:cNvPr id="9" name="snapshot-num-1">
            <a:extLst>
              <a:ext uri="{FF2B5EF4-FFF2-40B4-BE49-F238E27FC236}">
                <a16:creationId xmlns:a16="http://schemas.microsoft.com/office/drawing/2014/main" id="{623C89DF-2DC9-4B14-B808-803BD684072D}"/>
              </a:ext>
            </a:extLst>
          </p:cNvPr>
          <p:cNvSpPr>
            <a:spLocks noGrp="1"/>
          </p:cNvSpPr>
          <p:nvPr/>
        </p:nvSpPr>
        <p:spPr>
          <a:xfrm>
            <a:off x="7429500" y="2714625"/>
            <a:ext cx="438150" cy="266700"/>
          </a:xfrm>
          <a:prstGeom prst="rect">
            <a:avLst/>
          </a:prstGeom>
        </p:spPr>
        <p:txBody>
          <a:bodyPr wrap="square" lIns="0" tIns="0" rIns="0" bIns="0" anchor="t">
            <a:normAutofit/>
          </a:bodyPr>
          <a:lstStyle/>
          <a:p>
            <a:pPr algn="l">
              <a:defRPr sz="1350" b="1">
                <a:solidFill>
                  <a:srgbClr val="3D8DFF"/>
                </a:solidFill>
                <a:latin typeface="Arial"/>
                <a:ea typeface="Arial"/>
                <a:cs typeface="Arial"/>
              </a:defRPr>
            </a:pPr>
            <a:r>
              <a:t>01</a:t>
            </a:r>
          </a:p>
        </p:txBody>
      </p:sp>
      <p:sp>
        <p:nvSpPr>
          <p:cNvPr id="10" name="snapshot-section-1">
            <a:extLst>
              <a:ext uri="{FF2B5EF4-FFF2-40B4-BE49-F238E27FC236}">
                <a16:creationId xmlns:a16="http://schemas.microsoft.com/office/drawing/2014/main" id="{FB4510FE-13E3-4B8A-BFFF-52EF13024672}"/>
              </a:ext>
            </a:extLst>
          </p:cNvPr>
          <p:cNvSpPr>
            <a:spLocks noGrp="1"/>
          </p:cNvSpPr>
          <p:nvPr/>
        </p:nvSpPr>
        <p:spPr>
          <a:xfrm>
            <a:off x="8020050" y="2714625"/>
            <a:ext cx="3143250" cy="304800"/>
          </a:xfrm>
          <a:prstGeom prst="rect">
            <a:avLst/>
          </a:prstGeom>
        </p:spPr>
        <p:txBody>
          <a:bodyPr wrap="square" lIns="0" tIns="0" rIns="0" bIns="0" anchor="t">
            <a:normAutofit/>
          </a:bodyPr>
          <a:lstStyle/>
          <a:p>
            <a:pPr algn="l">
              <a:defRPr sz="1650" b="0">
                <a:solidFill>
                  <a:srgbClr val="111111"/>
                </a:solidFill>
                <a:latin typeface="Arial"/>
                <a:ea typeface="Arial"/>
                <a:cs typeface="Arial"/>
              </a:defRPr>
            </a:pPr>
            <a:r>
              <a:t>Identity</a:t>
            </a:r>
          </a:p>
        </p:txBody>
      </p:sp>
      <p:sp>
        <p:nvSpPr>
          <p:cNvPr id="11" name="snapshot-rule-1">
            <a:extLst>
              <a:ext uri="{FF2B5EF4-FFF2-40B4-BE49-F238E27FC236}">
                <a16:creationId xmlns:a16="http://schemas.microsoft.com/office/drawing/2014/main" id="{E06436F2-7088-4F2B-AB72-551AFF69BE04}"/>
              </a:ext>
            </a:extLst>
          </p:cNvPr>
          <p:cNvSpPr>
            <a:spLocks noGrp="1"/>
          </p:cNvSpPr>
          <p:nvPr/>
        </p:nvSpPr>
        <p:spPr>
          <a:xfrm>
            <a:off x="8020050" y="3067050"/>
            <a:ext cx="3143250" cy="9525"/>
          </a:xfrm>
          <a:prstGeom prst="rect">
            <a:avLst/>
          </a:prstGeom>
          <a:solidFill>
            <a:srgbClr val="B8BCC4"/>
          </a:solidFill>
          <a:ln w="0">
            <a:solidFill>
              <a:srgbClr val="B8BCC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snapshot-num-2">
            <a:extLst>
              <a:ext uri="{FF2B5EF4-FFF2-40B4-BE49-F238E27FC236}">
                <a16:creationId xmlns:a16="http://schemas.microsoft.com/office/drawing/2014/main" id="{36F68005-31B4-49E9-B07F-E5B3C9803A07}"/>
              </a:ext>
            </a:extLst>
          </p:cNvPr>
          <p:cNvSpPr>
            <a:spLocks noGrp="1"/>
          </p:cNvSpPr>
          <p:nvPr/>
        </p:nvSpPr>
        <p:spPr>
          <a:xfrm>
            <a:off x="7429500" y="3286125"/>
            <a:ext cx="438150" cy="266700"/>
          </a:xfrm>
          <a:prstGeom prst="rect">
            <a:avLst/>
          </a:prstGeom>
        </p:spPr>
        <p:txBody>
          <a:bodyPr wrap="square" lIns="0" tIns="0" rIns="0" bIns="0" anchor="t">
            <a:normAutofit/>
          </a:bodyPr>
          <a:lstStyle/>
          <a:p>
            <a:pPr algn="l">
              <a:defRPr sz="1350" b="1">
                <a:solidFill>
                  <a:srgbClr val="3D8DFF"/>
                </a:solidFill>
                <a:latin typeface="Arial"/>
                <a:ea typeface="Arial"/>
                <a:cs typeface="Arial"/>
              </a:defRPr>
            </a:pPr>
            <a:r>
              <a:t>02</a:t>
            </a:r>
          </a:p>
        </p:txBody>
      </p:sp>
      <p:sp>
        <p:nvSpPr>
          <p:cNvPr id="13" name="snapshot-section-2">
            <a:extLst>
              <a:ext uri="{FF2B5EF4-FFF2-40B4-BE49-F238E27FC236}">
                <a16:creationId xmlns:a16="http://schemas.microsoft.com/office/drawing/2014/main" id="{F33591DA-BB59-4389-933E-6BDBAEE165BE}"/>
              </a:ext>
            </a:extLst>
          </p:cNvPr>
          <p:cNvSpPr>
            <a:spLocks noGrp="1"/>
          </p:cNvSpPr>
          <p:nvPr/>
        </p:nvSpPr>
        <p:spPr>
          <a:xfrm>
            <a:off x="8020050" y="3286125"/>
            <a:ext cx="3143250" cy="304800"/>
          </a:xfrm>
          <a:prstGeom prst="rect">
            <a:avLst/>
          </a:prstGeom>
        </p:spPr>
        <p:txBody>
          <a:bodyPr wrap="square" lIns="0" tIns="0" rIns="0" bIns="0" anchor="t">
            <a:normAutofit/>
          </a:bodyPr>
          <a:lstStyle/>
          <a:p>
            <a:pPr algn="l">
              <a:defRPr sz="1650" b="0">
                <a:solidFill>
                  <a:srgbClr val="111111"/>
                </a:solidFill>
                <a:latin typeface="Arial"/>
                <a:ea typeface="Arial"/>
                <a:cs typeface="Arial"/>
              </a:defRPr>
            </a:pPr>
            <a:r>
              <a:t>Operating system</a:t>
            </a:r>
          </a:p>
        </p:txBody>
      </p:sp>
      <p:sp>
        <p:nvSpPr>
          <p:cNvPr id="14" name="snapshot-rule-2">
            <a:extLst>
              <a:ext uri="{FF2B5EF4-FFF2-40B4-BE49-F238E27FC236}">
                <a16:creationId xmlns:a16="http://schemas.microsoft.com/office/drawing/2014/main" id="{E750E528-55F5-4DE1-A65E-D8DC65D72D74}"/>
              </a:ext>
            </a:extLst>
          </p:cNvPr>
          <p:cNvSpPr>
            <a:spLocks noGrp="1"/>
          </p:cNvSpPr>
          <p:nvPr/>
        </p:nvSpPr>
        <p:spPr>
          <a:xfrm>
            <a:off x="8020050" y="3638550"/>
            <a:ext cx="3143250" cy="9525"/>
          </a:xfrm>
          <a:prstGeom prst="rect">
            <a:avLst/>
          </a:prstGeom>
          <a:solidFill>
            <a:srgbClr val="B8BCC4"/>
          </a:solidFill>
          <a:ln w="0">
            <a:solidFill>
              <a:srgbClr val="B8BCC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" name="snapshot-num-3">
            <a:extLst>
              <a:ext uri="{FF2B5EF4-FFF2-40B4-BE49-F238E27FC236}">
                <a16:creationId xmlns:a16="http://schemas.microsoft.com/office/drawing/2014/main" id="{E4752FE8-9F24-4D4E-BDC5-DAB740F42AA5}"/>
              </a:ext>
            </a:extLst>
          </p:cNvPr>
          <p:cNvSpPr>
            <a:spLocks noGrp="1"/>
          </p:cNvSpPr>
          <p:nvPr/>
        </p:nvSpPr>
        <p:spPr>
          <a:xfrm>
            <a:off x="7429500" y="3857625"/>
            <a:ext cx="438150" cy="266700"/>
          </a:xfrm>
          <a:prstGeom prst="rect">
            <a:avLst/>
          </a:prstGeom>
        </p:spPr>
        <p:txBody>
          <a:bodyPr wrap="square" lIns="0" tIns="0" rIns="0" bIns="0" anchor="t">
            <a:normAutofit/>
          </a:bodyPr>
          <a:lstStyle/>
          <a:p>
            <a:pPr algn="l">
              <a:defRPr sz="1350" b="1">
                <a:solidFill>
                  <a:srgbClr val="3D8DFF"/>
                </a:solidFill>
                <a:latin typeface="Arial"/>
                <a:ea typeface="Arial"/>
                <a:cs typeface="Arial"/>
              </a:defRPr>
            </a:pPr>
            <a:r>
              <a:t>03</a:t>
            </a:r>
          </a:p>
        </p:txBody>
      </p:sp>
      <p:sp>
        <p:nvSpPr>
          <p:cNvPr id="16" name="snapshot-section-3">
            <a:extLst>
              <a:ext uri="{FF2B5EF4-FFF2-40B4-BE49-F238E27FC236}">
                <a16:creationId xmlns:a16="http://schemas.microsoft.com/office/drawing/2014/main" id="{E75403E3-7161-49C5-997A-5FEECEF2F431}"/>
              </a:ext>
            </a:extLst>
          </p:cNvPr>
          <p:cNvSpPr>
            <a:spLocks noGrp="1"/>
          </p:cNvSpPr>
          <p:nvPr/>
        </p:nvSpPr>
        <p:spPr>
          <a:xfrm>
            <a:off x="8020050" y="3857625"/>
            <a:ext cx="3143250" cy="304800"/>
          </a:xfrm>
          <a:prstGeom prst="rect">
            <a:avLst/>
          </a:prstGeom>
        </p:spPr>
        <p:txBody>
          <a:bodyPr wrap="square" lIns="0" tIns="0" rIns="0" bIns="0" anchor="t">
            <a:normAutofit/>
          </a:bodyPr>
          <a:lstStyle/>
          <a:p>
            <a:pPr algn="l">
              <a:defRPr sz="1650" b="0">
                <a:solidFill>
                  <a:srgbClr val="111111"/>
                </a:solidFill>
                <a:latin typeface="Arial"/>
                <a:ea typeface="Arial"/>
                <a:cs typeface="Arial"/>
              </a:defRPr>
            </a:pPr>
            <a:r>
              <a:t>Memory</a:t>
            </a:r>
          </a:p>
        </p:txBody>
      </p:sp>
      <p:sp>
        <p:nvSpPr>
          <p:cNvPr id="17" name="snapshot-rule-3">
            <a:extLst>
              <a:ext uri="{FF2B5EF4-FFF2-40B4-BE49-F238E27FC236}">
                <a16:creationId xmlns:a16="http://schemas.microsoft.com/office/drawing/2014/main" id="{6B35351E-5E0F-43E3-894A-97A92C19A19F}"/>
              </a:ext>
            </a:extLst>
          </p:cNvPr>
          <p:cNvSpPr>
            <a:spLocks noGrp="1"/>
          </p:cNvSpPr>
          <p:nvPr/>
        </p:nvSpPr>
        <p:spPr>
          <a:xfrm>
            <a:off x="8020050" y="4210050"/>
            <a:ext cx="3143250" cy="9525"/>
          </a:xfrm>
          <a:prstGeom prst="rect">
            <a:avLst/>
          </a:prstGeom>
          <a:solidFill>
            <a:srgbClr val="B8BCC4"/>
          </a:solidFill>
          <a:ln w="0">
            <a:solidFill>
              <a:srgbClr val="B8BCC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8" name="snapshot-num-4">
            <a:extLst>
              <a:ext uri="{FF2B5EF4-FFF2-40B4-BE49-F238E27FC236}">
                <a16:creationId xmlns:a16="http://schemas.microsoft.com/office/drawing/2014/main" id="{0DFD7C95-1224-4A0F-86EE-0B91A8C94595}"/>
              </a:ext>
            </a:extLst>
          </p:cNvPr>
          <p:cNvSpPr>
            <a:spLocks noGrp="1"/>
          </p:cNvSpPr>
          <p:nvPr/>
        </p:nvSpPr>
        <p:spPr>
          <a:xfrm>
            <a:off x="7429500" y="4429125"/>
            <a:ext cx="438150" cy="266700"/>
          </a:xfrm>
          <a:prstGeom prst="rect">
            <a:avLst/>
          </a:prstGeom>
        </p:spPr>
        <p:txBody>
          <a:bodyPr wrap="square" lIns="0" tIns="0" rIns="0" bIns="0" anchor="t">
            <a:normAutofit/>
          </a:bodyPr>
          <a:lstStyle/>
          <a:p>
            <a:pPr algn="l">
              <a:defRPr sz="1350" b="1">
                <a:solidFill>
                  <a:srgbClr val="3D8DFF"/>
                </a:solidFill>
                <a:latin typeface="Arial"/>
                <a:ea typeface="Arial"/>
                <a:cs typeface="Arial"/>
              </a:defRPr>
            </a:pPr>
            <a:r>
              <a:t>04</a:t>
            </a:r>
          </a:p>
        </p:txBody>
      </p:sp>
      <p:sp>
        <p:nvSpPr>
          <p:cNvPr id="19" name="snapshot-section-4">
            <a:extLst>
              <a:ext uri="{FF2B5EF4-FFF2-40B4-BE49-F238E27FC236}">
                <a16:creationId xmlns:a16="http://schemas.microsoft.com/office/drawing/2014/main" id="{0E0A47C9-306A-4B03-B3AA-9FB67CE407A4}"/>
              </a:ext>
            </a:extLst>
          </p:cNvPr>
          <p:cNvSpPr>
            <a:spLocks noGrp="1"/>
          </p:cNvSpPr>
          <p:nvPr/>
        </p:nvSpPr>
        <p:spPr>
          <a:xfrm>
            <a:off x="8020050" y="4429125"/>
            <a:ext cx="3143250" cy="304800"/>
          </a:xfrm>
          <a:prstGeom prst="rect">
            <a:avLst/>
          </a:prstGeom>
        </p:spPr>
        <p:txBody>
          <a:bodyPr wrap="square" lIns="0" tIns="0" rIns="0" bIns="0" anchor="t">
            <a:normAutofit/>
          </a:bodyPr>
          <a:lstStyle/>
          <a:p>
            <a:pPr algn="l">
              <a:defRPr sz="1650" b="0">
                <a:solidFill>
                  <a:srgbClr val="111111"/>
                </a:solidFill>
                <a:latin typeface="Arial"/>
                <a:ea typeface="Arial"/>
                <a:cs typeface="Arial"/>
              </a:defRPr>
            </a:pPr>
            <a:r>
              <a:t>Root filesystem</a:t>
            </a:r>
          </a:p>
        </p:txBody>
      </p:sp>
      <p:sp>
        <p:nvSpPr>
          <p:cNvPr id="20" name="snapshot-rule-4">
            <a:extLst>
              <a:ext uri="{FF2B5EF4-FFF2-40B4-BE49-F238E27FC236}">
                <a16:creationId xmlns:a16="http://schemas.microsoft.com/office/drawing/2014/main" id="{D54599B5-55B7-4E04-A088-3D50446AE8F4}"/>
              </a:ext>
            </a:extLst>
          </p:cNvPr>
          <p:cNvSpPr>
            <a:spLocks noGrp="1"/>
          </p:cNvSpPr>
          <p:nvPr/>
        </p:nvSpPr>
        <p:spPr>
          <a:xfrm>
            <a:off x="8020050" y="4781550"/>
            <a:ext cx="3143250" cy="9525"/>
          </a:xfrm>
          <a:prstGeom prst="rect">
            <a:avLst/>
          </a:prstGeom>
          <a:solidFill>
            <a:srgbClr val="B8BCC4"/>
          </a:solidFill>
          <a:ln w="0">
            <a:solidFill>
              <a:srgbClr val="B8BCC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1" name="snapshot-num-5">
            <a:extLst>
              <a:ext uri="{FF2B5EF4-FFF2-40B4-BE49-F238E27FC236}">
                <a16:creationId xmlns:a16="http://schemas.microsoft.com/office/drawing/2014/main" id="{84DD665B-76AB-46F1-B24C-6937BB58CB5E}"/>
              </a:ext>
            </a:extLst>
          </p:cNvPr>
          <p:cNvSpPr>
            <a:spLocks noGrp="1"/>
          </p:cNvSpPr>
          <p:nvPr/>
        </p:nvSpPr>
        <p:spPr>
          <a:xfrm>
            <a:off x="7429500" y="5000625"/>
            <a:ext cx="438150" cy="266700"/>
          </a:xfrm>
          <a:prstGeom prst="rect">
            <a:avLst/>
          </a:prstGeom>
        </p:spPr>
        <p:txBody>
          <a:bodyPr wrap="square" lIns="0" tIns="0" rIns="0" bIns="0" anchor="t">
            <a:normAutofit/>
          </a:bodyPr>
          <a:lstStyle/>
          <a:p>
            <a:pPr algn="l">
              <a:defRPr sz="1350" b="1">
                <a:solidFill>
                  <a:srgbClr val="3D8DFF"/>
                </a:solidFill>
                <a:latin typeface="Arial"/>
                <a:ea typeface="Arial"/>
                <a:cs typeface="Arial"/>
              </a:defRPr>
            </a:pPr>
            <a:r>
              <a:t>05</a:t>
            </a:r>
          </a:p>
        </p:txBody>
      </p:sp>
      <p:sp>
        <p:nvSpPr>
          <p:cNvPr id="22" name="snapshot-section-5">
            <a:extLst>
              <a:ext uri="{FF2B5EF4-FFF2-40B4-BE49-F238E27FC236}">
                <a16:creationId xmlns:a16="http://schemas.microsoft.com/office/drawing/2014/main" id="{8F267F2E-8D24-4D70-A92D-96BA0D5FBAA2}"/>
              </a:ext>
            </a:extLst>
          </p:cNvPr>
          <p:cNvSpPr>
            <a:spLocks noGrp="1"/>
          </p:cNvSpPr>
          <p:nvPr/>
        </p:nvSpPr>
        <p:spPr>
          <a:xfrm>
            <a:off x="8020050" y="5000625"/>
            <a:ext cx="3143250" cy="304800"/>
          </a:xfrm>
          <a:prstGeom prst="rect">
            <a:avLst/>
          </a:prstGeom>
        </p:spPr>
        <p:txBody>
          <a:bodyPr wrap="square" lIns="0" tIns="0" rIns="0" bIns="0" anchor="t">
            <a:normAutofit/>
          </a:bodyPr>
          <a:lstStyle/>
          <a:p>
            <a:pPr algn="l">
              <a:defRPr sz="1650" b="0">
                <a:solidFill>
                  <a:srgbClr val="111111"/>
                </a:solidFill>
                <a:latin typeface="Arial"/>
                <a:ea typeface="Arial"/>
                <a:cs typeface="Arial"/>
              </a:defRPr>
            </a:pPr>
            <a:r>
              <a:t>Completion message</a:t>
            </a:r>
          </a:p>
        </p:txBody>
      </p:sp>
      <p:sp>
        <p:nvSpPr>
          <p:cNvPr id="23" name="snapshot-rule-5">
            <a:extLst>
              <a:ext uri="{FF2B5EF4-FFF2-40B4-BE49-F238E27FC236}">
                <a16:creationId xmlns:a16="http://schemas.microsoft.com/office/drawing/2014/main" id="{B7BE9EFA-0262-4DC6-A1D4-0E082F54DD1A}"/>
              </a:ext>
            </a:extLst>
          </p:cNvPr>
          <p:cNvSpPr>
            <a:spLocks noGrp="1"/>
          </p:cNvSpPr>
          <p:nvPr/>
        </p:nvSpPr>
        <p:spPr>
          <a:xfrm>
            <a:off x="8020050" y="5353050"/>
            <a:ext cx="3143250" cy="9525"/>
          </a:xfrm>
          <a:prstGeom prst="rect">
            <a:avLst/>
          </a:prstGeom>
          <a:solidFill>
            <a:srgbClr val="B8BCC4"/>
          </a:solidFill>
          <a:ln w="0">
            <a:solidFill>
              <a:srgbClr val="B8BCC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4" name="snapshot-safety">
            <a:extLst>
              <a:ext uri="{FF2B5EF4-FFF2-40B4-BE49-F238E27FC236}">
                <a16:creationId xmlns:a16="http://schemas.microsoft.com/office/drawing/2014/main" id="{D106E49B-47E2-4C28-B0D1-6639D2B5499A}"/>
              </a:ext>
            </a:extLst>
          </p:cNvPr>
          <p:cNvSpPr>
            <a:spLocks noGrp="1"/>
          </p:cNvSpPr>
          <p:nvPr/>
        </p:nvSpPr>
        <p:spPr>
          <a:xfrm>
            <a:off x="7429500" y="5429250"/>
            <a:ext cx="3857625" cy="361950"/>
          </a:xfrm>
          <a:prstGeom prst="rect">
            <a:avLst/>
          </a:prstGeom>
        </p:spPr>
        <p:txBody>
          <a:bodyPr wrap="square" lIns="0" tIns="0" rIns="0" bIns="0" anchor="t">
            <a:normAutofit fontScale="83333"/>
          </a:bodyPr>
          <a:lstStyle/>
          <a:p>
            <a:pPr algn="l">
              <a:defRPr sz="1425" b="1">
                <a:solidFill>
                  <a:srgbClr val="1F8A63"/>
                </a:solidFill>
                <a:latin typeface="Arial"/>
                <a:ea typeface="Arial"/>
                <a:cs typeface="Arial"/>
              </a:defRPr>
            </a:pPr>
            <a:r>
              <a:t>Read-only by design: no sudo, no configuration changes.</a:t>
            </a:r>
          </a:p>
        </p:txBody>
      </p:sp>
    </p:spTree>
    <p:extLst>
      <p:ext uri="{BB962C8B-B14F-4D97-AF65-F5344CB8AC3E}">
        <p14:creationId xmlns:p14="http://schemas.microsoft.com/office/powerpoint/2010/main" val="51010072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eyebrow-11">
            <a:extLst>
              <a:ext uri="{FF2B5EF4-FFF2-40B4-BE49-F238E27FC236}">
                <a16:creationId xmlns:a16="http://schemas.microsoft.com/office/drawing/2014/main" id="{E308FB94-B97B-4CD0-A400-A842CB4465E4}"/>
              </a:ext>
            </a:extLst>
          </p:cNvPr>
          <p:cNvSpPr>
            <a:spLocks noGrp="1"/>
          </p:cNvSpPr>
          <p:nvPr/>
        </p:nvSpPr>
        <p:spPr>
          <a:xfrm>
            <a:off x="457200" y="304800"/>
            <a:ext cx="4000500" cy="266700"/>
          </a:xfrm>
          <a:prstGeom prst="rect">
            <a:avLst/>
          </a:prstGeom>
        </p:spPr>
        <p:txBody>
          <a:bodyPr wrap="square" lIns="0" tIns="0" rIns="0" bIns="0" anchor="t">
            <a:normAutofit/>
          </a:bodyPr>
          <a:lstStyle/>
          <a:p>
            <a:pPr algn="l">
              <a:defRPr sz="1200" b="1">
                <a:solidFill>
                  <a:srgbClr val="3D8DFF"/>
                </a:solidFill>
                <a:latin typeface="Arial"/>
                <a:ea typeface="Arial"/>
                <a:cs typeface="Arial"/>
              </a:defRPr>
            </a:pPr>
            <a:r>
              <a:t>WEEK 1 | STUDENT PRACTICE</a:t>
            </a:r>
          </a:p>
        </p:txBody>
      </p:sp>
      <p:sp>
        <p:nvSpPr>
          <p:cNvPr id="2" name="title-11">
            <a:extLst>
              <a:ext uri="{FF2B5EF4-FFF2-40B4-BE49-F238E27FC236}">
                <a16:creationId xmlns:a16="http://schemas.microsoft.com/office/drawing/2014/main" id="{E54CFA0A-55B2-4730-B064-6F06DF21C463}"/>
              </a:ext>
            </a:extLst>
          </p:cNvPr>
          <p:cNvSpPr>
            <a:spLocks noGrp="1"/>
          </p:cNvSpPr>
          <p:nvPr/>
        </p:nvSpPr>
        <p:spPr>
          <a:xfrm>
            <a:off x="457200" y="723900"/>
            <a:ext cx="10668000" cy="723900"/>
          </a:xfrm>
          <a:prstGeom prst="rect">
            <a:avLst/>
          </a:prstGeom>
        </p:spPr>
        <p:txBody>
          <a:bodyPr wrap="square" lIns="0" tIns="0" rIns="0" bIns="0" anchor="t">
            <a:normAutofit/>
          </a:bodyPr>
          <a:lstStyle/>
          <a:p>
            <a:pPr algn="l">
              <a:defRPr sz="3300" b="1">
                <a:solidFill>
                  <a:srgbClr val="111111"/>
                </a:solidFill>
                <a:latin typeface="Arial"/>
                <a:ea typeface="Arial"/>
                <a:cs typeface="Arial"/>
              </a:defRPr>
            </a:pPr>
            <a:r>
              <a:t>Two labs turn understanding into evidence</a:t>
            </a:r>
          </a:p>
        </p:txBody>
      </p:sp>
      <p:sp>
        <p:nvSpPr>
          <p:cNvPr id="3" name="header-rule-11">
            <a:extLst>
              <a:ext uri="{FF2B5EF4-FFF2-40B4-BE49-F238E27FC236}">
                <a16:creationId xmlns:a16="http://schemas.microsoft.com/office/drawing/2014/main" id="{DC39F79E-D1DF-4129-8421-E02A7901CAAA}"/>
              </a:ext>
            </a:extLst>
          </p:cNvPr>
          <p:cNvSpPr>
            <a:spLocks noGrp="1"/>
          </p:cNvSpPr>
          <p:nvPr/>
        </p:nvSpPr>
        <p:spPr>
          <a:xfrm>
            <a:off x="457200" y="1552575"/>
            <a:ext cx="11277600" cy="19050"/>
          </a:xfrm>
          <a:prstGeom prst="rect">
            <a:avLst/>
          </a:prstGeom>
          <a:solidFill>
            <a:srgbClr val="111111"/>
          </a:solidFill>
          <a:ln w="0">
            <a:solidFill>
              <a:srgbClr val="11111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page-11">
            <a:extLst>
              <a:ext uri="{FF2B5EF4-FFF2-40B4-BE49-F238E27FC236}">
                <a16:creationId xmlns:a16="http://schemas.microsoft.com/office/drawing/2014/main" id="{EAF54168-8F26-4EEF-B00B-B4ABDDF5887B}"/>
              </a:ext>
            </a:extLst>
          </p:cNvPr>
          <p:cNvSpPr>
            <a:spLocks noGrp="1"/>
          </p:cNvSpPr>
          <p:nvPr/>
        </p:nvSpPr>
        <p:spPr>
          <a:xfrm>
            <a:off x="11239500" y="6238875"/>
            <a:ext cx="495300" cy="228600"/>
          </a:xfrm>
          <a:prstGeom prst="rect">
            <a:avLst/>
          </a:prstGeom>
        </p:spPr>
        <p:txBody>
          <a:bodyPr wrap="square" lIns="0" tIns="0" rIns="0" bIns="0" anchor="t">
            <a:normAutofit/>
          </a:bodyPr>
          <a:lstStyle/>
          <a:p>
            <a:pPr algn="r">
              <a:defRPr sz="1200" b="0">
                <a:solidFill>
                  <a:srgbClr val="5D6470"/>
                </a:solidFill>
                <a:latin typeface="Arial"/>
                <a:ea typeface="Arial"/>
                <a:cs typeface="Arial"/>
              </a:defRPr>
            </a:pPr>
            <a:r>
              <a:t>11</a:t>
            </a:r>
          </a:p>
        </p:txBody>
      </p:sp>
      <p:sp>
        <p:nvSpPr>
          <p:cNvPr id="5" name="footer-11">
            <a:extLst>
              <a:ext uri="{FF2B5EF4-FFF2-40B4-BE49-F238E27FC236}">
                <a16:creationId xmlns:a16="http://schemas.microsoft.com/office/drawing/2014/main" id="{62BE47A5-51B2-40B6-86C2-E2F093D524C1}"/>
              </a:ext>
            </a:extLst>
          </p:cNvPr>
          <p:cNvSpPr>
            <a:spLocks noGrp="1"/>
          </p:cNvSpPr>
          <p:nvPr/>
        </p:nvSpPr>
        <p:spPr>
          <a:xfrm>
            <a:off x="457200" y="6238875"/>
            <a:ext cx="2857500" cy="228600"/>
          </a:xfrm>
          <a:prstGeom prst="rect">
            <a:avLst/>
          </a:prstGeom>
        </p:spPr>
        <p:txBody>
          <a:bodyPr wrap="square" lIns="0" tIns="0" rIns="0" bIns="0" anchor="t">
            <a:normAutofit/>
          </a:bodyPr>
          <a:lstStyle/>
          <a:p>
            <a:pPr algn="l">
              <a:defRPr sz="1050" b="0">
                <a:solidFill>
                  <a:srgbClr val="5D6470"/>
                </a:solidFill>
                <a:latin typeface="Arial"/>
                <a:ea typeface="Arial"/>
                <a:cs typeface="Arial"/>
              </a:defRPr>
            </a:pPr>
            <a:r>
              <a:t>Muhammad Khalid Khan</a:t>
            </a:r>
          </a:p>
        </p:txBody>
      </p:sp>
      <p:sp>
        <p:nvSpPr>
          <p:cNvPr id="6" name="lab1-panel">
            <a:extLst>
              <a:ext uri="{FF2B5EF4-FFF2-40B4-BE49-F238E27FC236}">
                <a16:creationId xmlns:a16="http://schemas.microsoft.com/office/drawing/2014/main" id="{8AB1B801-3AF3-4277-A13A-4C8043B757F3}"/>
              </a:ext>
            </a:extLst>
          </p:cNvPr>
          <p:cNvSpPr>
            <a:spLocks noGrp="1"/>
          </p:cNvSpPr>
          <p:nvPr/>
        </p:nvSpPr>
        <p:spPr>
          <a:xfrm>
            <a:off x="457200" y="2000250"/>
            <a:ext cx="5334000" cy="3286125"/>
          </a:xfrm>
          <a:prstGeom prst="rect">
            <a:avLst/>
          </a:prstGeom>
          <a:solidFill>
            <a:srgbClr val="EDEDED"/>
          </a:solidFill>
          <a:ln w="0">
            <a:solidFill>
              <a:srgbClr val="EDEDE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lab2-panel">
            <a:extLst>
              <a:ext uri="{FF2B5EF4-FFF2-40B4-BE49-F238E27FC236}">
                <a16:creationId xmlns:a16="http://schemas.microsoft.com/office/drawing/2014/main" id="{D1FE4433-1890-4F19-BE6D-031919F7E845}"/>
              </a:ext>
            </a:extLst>
          </p:cNvPr>
          <p:cNvSpPr>
            <a:spLocks noGrp="1"/>
          </p:cNvSpPr>
          <p:nvPr/>
        </p:nvSpPr>
        <p:spPr>
          <a:xfrm>
            <a:off x="6400800" y="2000250"/>
            <a:ext cx="5334000" cy="3286125"/>
          </a:xfrm>
          <a:prstGeom prst="rect">
            <a:avLst/>
          </a:prstGeom>
          <a:solidFill>
            <a:srgbClr val="D0EDFA"/>
          </a:solidFill>
          <a:ln w="0">
            <a:solidFill>
              <a:srgbClr val="D0EDF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lab1-label">
            <a:extLst>
              <a:ext uri="{FF2B5EF4-FFF2-40B4-BE49-F238E27FC236}">
                <a16:creationId xmlns:a16="http://schemas.microsoft.com/office/drawing/2014/main" id="{2175BBE7-8AF3-4A10-84CC-6A43E6AB6493}"/>
              </a:ext>
            </a:extLst>
          </p:cNvPr>
          <p:cNvSpPr>
            <a:spLocks noGrp="1"/>
          </p:cNvSpPr>
          <p:nvPr/>
        </p:nvSpPr>
        <p:spPr>
          <a:xfrm>
            <a:off x="762000" y="2266950"/>
            <a:ext cx="1143000" cy="266700"/>
          </a:xfrm>
          <a:prstGeom prst="rect">
            <a:avLst/>
          </a:prstGeom>
        </p:spPr>
        <p:txBody>
          <a:bodyPr wrap="square" lIns="0" tIns="0" rIns="0" bIns="0" anchor="t">
            <a:normAutofit/>
          </a:bodyPr>
          <a:lstStyle/>
          <a:p>
            <a:pPr algn="l">
              <a:defRPr sz="1350" b="1">
                <a:solidFill>
                  <a:srgbClr val="3D8DFF"/>
                </a:solidFill>
                <a:latin typeface="Arial"/>
                <a:ea typeface="Arial"/>
                <a:cs typeface="Arial"/>
              </a:defRPr>
            </a:pPr>
            <a:r>
              <a:t>LAB 1</a:t>
            </a:r>
          </a:p>
        </p:txBody>
      </p:sp>
      <p:sp>
        <p:nvSpPr>
          <p:cNvPr id="9" name="lab1-title">
            <a:extLst>
              <a:ext uri="{FF2B5EF4-FFF2-40B4-BE49-F238E27FC236}">
                <a16:creationId xmlns:a16="http://schemas.microsoft.com/office/drawing/2014/main" id="{7DC4A901-7AD9-4691-801C-3B3DB6E05635}"/>
              </a:ext>
            </a:extLst>
          </p:cNvPr>
          <p:cNvSpPr>
            <a:spLocks noGrp="1"/>
          </p:cNvSpPr>
          <p:nvPr/>
        </p:nvSpPr>
        <p:spPr>
          <a:xfrm>
            <a:off x="762000" y="2762250"/>
            <a:ext cx="4286250" cy="419100"/>
          </a:xfrm>
          <a:prstGeom prst="rect">
            <a:avLst/>
          </a:prstGeom>
        </p:spPr>
        <p:txBody>
          <a:bodyPr wrap="square" lIns="0" tIns="0" rIns="0" bIns="0" anchor="t">
            <a:normAutofit/>
          </a:bodyPr>
          <a:lstStyle/>
          <a:p>
            <a:pPr algn="l">
              <a:defRPr sz="2250" b="1">
                <a:solidFill>
                  <a:srgbClr val="111111"/>
                </a:solidFill>
                <a:latin typeface="Arial"/>
                <a:ea typeface="Arial"/>
                <a:cs typeface="Arial"/>
              </a:defRPr>
            </a:pPr>
            <a:r>
              <a:t>My First Script</a:t>
            </a:r>
          </a:p>
        </p:txBody>
      </p:sp>
      <p:sp>
        <p:nvSpPr>
          <p:cNvPr id="10" name="lab1-list">
            <a:extLst>
              <a:ext uri="{FF2B5EF4-FFF2-40B4-BE49-F238E27FC236}">
                <a16:creationId xmlns:a16="http://schemas.microsoft.com/office/drawing/2014/main" id="{118C2AF8-169F-4E1D-B2D9-94D4F68B2F63}"/>
              </a:ext>
            </a:extLst>
          </p:cNvPr>
          <p:cNvSpPr>
            <a:spLocks noGrp="1"/>
          </p:cNvSpPr>
          <p:nvPr/>
        </p:nvSpPr>
        <p:spPr>
          <a:xfrm>
            <a:off x="762000" y="3524250"/>
            <a:ext cx="4191000" cy="1428750"/>
          </a:xfrm>
          <a:prstGeom prst="rect">
            <a:avLst/>
          </a:prstGeom>
        </p:spPr>
        <p:txBody>
          <a:bodyPr wrap="square" lIns="0" tIns="0" rIns="0" bIns="0" anchor="t">
            <a:normAutofit/>
          </a:bodyPr>
          <a:lstStyle/>
          <a:p>
            <a:pPr algn="l">
              <a:defRPr sz="1575" b="0">
                <a:solidFill>
                  <a:srgbClr val="111111"/>
                </a:solidFill>
                <a:latin typeface="Arial"/>
                <a:ea typeface="Arial"/>
                <a:cs typeface="Arial"/>
              </a:defRPr>
            </a:pPr>
            <a:r>
              <a:t>Create identity output
Run through Bash
Run directly
Observe permission failure
Explain every line</a:t>
            </a:r>
          </a:p>
        </p:txBody>
      </p:sp>
      <p:sp>
        <p:nvSpPr>
          <p:cNvPr id="11" name="lab2-label">
            <a:extLst>
              <a:ext uri="{FF2B5EF4-FFF2-40B4-BE49-F238E27FC236}">
                <a16:creationId xmlns:a16="http://schemas.microsoft.com/office/drawing/2014/main" id="{A94DB6B2-64C2-46CD-A6F7-3EF293B5B300}"/>
              </a:ext>
            </a:extLst>
          </p:cNvPr>
          <p:cNvSpPr>
            <a:spLocks noGrp="1"/>
          </p:cNvSpPr>
          <p:nvPr/>
        </p:nvSpPr>
        <p:spPr>
          <a:xfrm>
            <a:off x="6705600" y="2266950"/>
            <a:ext cx="1143000" cy="266700"/>
          </a:xfrm>
          <a:prstGeom prst="rect">
            <a:avLst/>
          </a:prstGeom>
        </p:spPr>
        <p:txBody>
          <a:bodyPr wrap="square" lIns="0" tIns="0" rIns="0" bIns="0" anchor="t">
            <a:normAutofit/>
          </a:bodyPr>
          <a:lstStyle/>
          <a:p>
            <a:pPr algn="l">
              <a:defRPr sz="1350" b="1">
                <a:solidFill>
                  <a:srgbClr val="3D8DFF"/>
                </a:solidFill>
                <a:latin typeface="Arial"/>
                <a:ea typeface="Arial"/>
                <a:cs typeface="Arial"/>
              </a:defRPr>
            </a:pPr>
            <a:r>
              <a:t>LAB 2</a:t>
            </a:r>
          </a:p>
        </p:txBody>
      </p:sp>
      <p:sp>
        <p:nvSpPr>
          <p:cNvPr id="12" name="lab2-title">
            <a:extLst>
              <a:ext uri="{FF2B5EF4-FFF2-40B4-BE49-F238E27FC236}">
                <a16:creationId xmlns:a16="http://schemas.microsoft.com/office/drawing/2014/main" id="{82DF3DB1-938C-4965-A87C-68F85D047A79}"/>
              </a:ext>
            </a:extLst>
          </p:cNvPr>
          <p:cNvSpPr>
            <a:spLocks noGrp="1"/>
          </p:cNvSpPr>
          <p:nvPr/>
        </p:nvSpPr>
        <p:spPr>
          <a:xfrm>
            <a:off x="6705600" y="2762250"/>
            <a:ext cx="4381500" cy="419100"/>
          </a:xfrm>
          <a:prstGeom prst="rect">
            <a:avLst/>
          </a:prstGeom>
        </p:spPr>
        <p:txBody>
          <a:bodyPr wrap="square" lIns="0" tIns="0" rIns="0" bIns="0" anchor="t">
            <a:normAutofit/>
          </a:bodyPr>
          <a:lstStyle/>
          <a:p>
            <a:pPr algn="l">
              <a:defRPr sz="2250" b="1">
                <a:solidFill>
                  <a:srgbClr val="111111"/>
                </a:solidFill>
                <a:latin typeface="Arial"/>
                <a:ea typeface="Arial"/>
                <a:cs typeface="Arial"/>
              </a:defRPr>
            </a:pPr>
            <a:r>
              <a:t>Environment Snapshot</a:t>
            </a:r>
          </a:p>
        </p:txBody>
      </p:sp>
      <p:sp>
        <p:nvSpPr>
          <p:cNvPr id="13" name="lab2-list">
            <a:extLst>
              <a:ext uri="{FF2B5EF4-FFF2-40B4-BE49-F238E27FC236}">
                <a16:creationId xmlns:a16="http://schemas.microsoft.com/office/drawing/2014/main" id="{403E66A3-D2E3-4ADA-99D7-2D6E7E987F5B}"/>
              </a:ext>
            </a:extLst>
          </p:cNvPr>
          <p:cNvSpPr>
            <a:spLocks noGrp="1"/>
          </p:cNvSpPr>
          <p:nvPr/>
        </p:nvSpPr>
        <p:spPr>
          <a:xfrm>
            <a:off x="6705600" y="3524250"/>
            <a:ext cx="4191000" cy="1428750"/>
          </a:xfrm>
          <a:prstGeom prst="rect">
            <a:avLst/>
          </a:prstGeom>
        </p:spPr>
        <p:txBody>
          <a:bodyPr wrap="square" lIns="0" tIns="0" rIns="0" bIns="0" anchor="t">
            <a:normAutofit/>
          </a:bodyPr>
          <a:lstStyle/>
          <a:p>
            <a:pPr algn="l">
              <a:defRPr sz="1575" b="0">
                <a:solidFill>
                  <a:srgbClr val="111111"/>
                </a:solidFill>
                <a:latin typeface="Arial"/>
                <a:ea typeface="Arial"/>
                <a:cs typeface="Arial"/>
              </a:defRPr>
            </a:pPr>
            <a:r>
              <a:t>Check syntax
Report system information
Use readable sections
Test two execution methods
Record final exit status</a:t>
            </a:r>
          </a:p>
        </p:txBody>
      </p:sp>
      <p:sp>
        <p:nvSpPr>
          <p:cNvPr id="14" name="lab-proof-bg">
            <a:extLst>
              <a:ext uri="{FF2B5EF4-FFF2-40B4-BE49-F238E27FC236}">
                <a16:creationId xmlns:a16="http://schemas.microsoft.com/office/drawing/2014/main" id="{0DF733BA-2AF6-44BA-ACD5-FB0E2298B9FA}"/>
              </a:ext>
            </a:extLst>
          </p:cNvPr>
          <p:cNvSpPr>
            <a:spLocks noGrp="1"/>
          </p:cNvSpPr>
          <p:nvPr/>
        </p:nvSpPr>
        <p:spPr>
          <a:xfrm>
            <a:off x="1809750" y="5524500"/>
            <a:ext cx="8572500" cy="457200"/>
          </a:xfrm>
          <a:prstGeom prst="rect">
            <a:avLst/>
          </a:prstGeom>
          <a:solidFill>
            <a:srgbClr val="111111"/>
          </a:solidFill>
          <a:ln w="0">
            <a:solidFill>
              <a:srgbClr val="11111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" name="lab-proof">
            <a:extLst>
              <a:ext uri="{FF2B5EF4-FFF2-40B4-BE49-F238E27FC236}">
                <a16:creationId xmlns:a16="http://schemas.microsoft.com/office/drawing/2014/main" id="{D887C452-8823-4D0F-B3E6-ABCEE6FB14B4}"/>
              </a:ext>
            </a:extLst>
          </p:cNvPr>
          <p:cNvSpPr>
            <a:spLocks noGrp="1"/>
          </p:cNvSpPr>
          <p:nvPr/>
        </p:nvSpPr>
        <p:spPr>
          <a:xfrm>
            <a:off x="2000250" y="5638800"/>
            <a:ext cx="8191500" cy="266700"/>
          </a:xfrm>
          <a:prstGeom prst="rect">
            <a:avLst/>
          </a:prstGeom>
        </p:spPr>
        <p:txBody>
          <a:bodyPr wrap="square" lIns="0" tIns="0" rIns="0" bIns="0" anchor="t">
            <a:normAutofit/>
          </a:bodyPr>
          <a:lstStyle/>
          <a:p>
            <a:pPr algn="ctr">
              <a:defRPr sz="1500" b="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t>Required proof: script + commands + output + exit status + explanation</a:t>
            </a:r>
          </a:p>
        </p:txBody>
      </p:sp>
    </p:spTree>
    <p:extLst>
      <p:ext uri="{BB962C8B-B14F-4D97-AF65-F5344CB8AC3E}">
        <p14:creationId xmlns:p14="http://schemas.microsoft.com/office/powerpoint/2010/main" val="108154221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eyebrow-12">
            <a:extLst>
              <a:ext uri="{FF2B5EF4-FFF2-40B4-BE49-F238E27FC236}">
                <a16:creationId xmlns:a16="http://schemas.microsoft.com/office/drawing/2014/main" id="{227ED9C2-4DDB-43F0-9A0A-F12DD078E0D6}"/>
              </a:ext>
            </a:extLst>
          </p:cNvPr>
          <p:cNvSpPr>
            <a:spLocks noGrp="1"/>
          </p:cNvSpPr>
          <p:nvPr/>
        </p:nvSpPr>
        <p:spPr>
          <a:xfrm>
            <a:off x="457200" y="304800"/>
            <a:ext cx="4000500" cy="266700"/>
          </a:xfrm>
          <a:prstGeom prst="rect">
            <a:avLst/>
          </a:prstGeom>
        </p:spPr>
        <p:txBody>
          <a:bodyPr wrap="square" lIns="0" tIns="0" rIns="0" bIns="0" anchor="t">
            <a:normAutofit/>
          </a:bodyPr>
          <a:lstStyle/>
          <a:p>
            <a:pPr algn="l">
              <a:defRPr sz="1200" b="1">
                <a:solidFill>
                  <a:srgbClr val="3D8DFF"/>
                </a:solidFill>
                <a:latin typeface="Arial"/>
                <a:ea typeface="Arial"/>
                <a:cs typeface="Arial"/>
              </a:defRPr>
            </a:pPr>
            <a:r>
              <a:t>WEEK 1 | CHECKPOINT</a:t>
            </a:r>
          </a:p>
        </p:txBody>
      </p:sp>
      <p:sp>
        <p:nvSpPr>
          <p:cNvPr id="2" name="title-12">
            <a:extLst>
              <a:ext uri="{FF2B5EF4-FFF2-40B4-BE49-F238E27FC236}">
                <a16:creationId xmlns:a16="http://schemas.microsoft.com/office/drawing/2014/main" id="{7279A2D4-F17B-4CE3-95F9-38F3E75DBC0F}"/>
              </a:ext>
            </a:extLst>
          </p:cNvPr>
          <p:cNvSpPr>
            <a:spLocks noGrp="1"/>
          </p:cNvSpPr>
          <p:nvPr/>
        </p:nvSpPr>
        <p:spPr>
          <a:xfrm>
            <a:off x="457200" y="723900"/>
            <a:ext cx="10668000" cy="723900"/>
          </a:xfrm>
          <a:prstGeom prst="rect">
            <a:avLst/>
          </a:prstGeom>
        </p:spPr>
        <p:txBody>
          <a:bodyPr wrap="square" lIns="0" tIns="0" rIns="0" bIns="0" anchor="t">
            <a:normAutofit fontScale="93501"/>
          </a:bodyPr>
          <a:lstStyle/>
          <a:p>
            <a:pPr algn="l">
              <a:defRPr sz="3300" b="1">
                <a:solidFill>
                  <a:srgbClr val="111111"/>
                </a:solidFill>
                <a:latin typeface="Arial"/>
                <a:ea typeface="Arial"/>
                <a:cs typeface="Arial"/>
              </a:defRPr>
            </a:pPr>
            <a:r>
              <a:t>Milestone M1: create, execute, and explain independently</a:t>
            </a:r>
          </a:p>
        </p:txBody>
      </p:sp>
      <p:sp>
        <p:nvSpPr>
          <p:cNvPr id="3" name="header-rule-12">
            <a:extLst>
              <a:ext uri="{FF2B5EF4-FFF2-40B4-BE49-F238E27FC236}">
                <a16:creationId xmlns:a16="http://schemas.microsoft.com/office/drawing/2014/main" id="{F4DBF4A3-1F0B-44D2-8C17-2E69E999FEEB}"/>
              </a:ext>
            </a:extLst>
          </p:cNvPr>
          <p:cNvSpPr>
            <a:spLocks noGrp="1"/>
          </p:cNvSpPr>
          <p:nvPr/>
        </p:nvSpPr>
        <p:spPr>
          <a:xfrm>
            <a:off x="457200" y="1650460"/>
            <a:ext cx="11277600" cy="19050"/>
          </a:xfrm>
          <a:prstGeom prst="rect">
            <a:avLst/>
          </a:prstGeom>
          <a:solidFill>
            <a:srgbClr val="111111"/>
          </a:solidFill>
          <a:ln w="0">
            <a:solidFill>
              <a:srgbClr val="11111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page-12">
            <a:extLst>
              <a:ext uri="{FF2B5EF4-FFF2-40B4-BE49-F238E27FC236}">
                <a16:creationId xmlns:a16="http://schemas.microsoft.com/office/drawing/2014/main" id="{8AAFF38F-9167-4CA3-A2C1-B077EC56A430}"/>
              </a:ext>
            </a:extLst>
          </p:cNvPr>
          <p:cNvSpPr>
            <a:spLocks noGrp="1"/>
          </p:cNvSpPr>
          <p:nvPr/>
        </p:nvSpPr>
        <p:spPr>
          <a:xfrm>
            <a:off x="11239500" y="6238875"/>
            <a:ext cx="495300" cy="228600"/>
          </a:xfrm>
          <a:prstGeom prst="rect">
            <a:avLst/>
          </a:prstGeom>
        </p:spPr>
        <p:txBody>
          <a:bodyPr wrap="square" lIns="0" tIns="0" rIns="0" bIns="0" anchor="t">
            <a:normAutofit/>
          </a:bodyPr>
          <a:lstStyle/>
          <a:p>
            <a:pPr algn="r">
              <a:defRPr sz="1200" b="0">
                <a:solidFill>
                  <a:srgbClr val="5D6470"/>
                </a:solidFill>
                <a:latin typeface="Arial"/>
                <a:ea typeface="Arial"/>
                <a:cs typeface="Arial"/>
              </a:defRPr>
            </a:pPr>
            <a:r>
              <a:t>12</a:t>
            </a:r>
          </a:p>
        </p:txBody>
      </p:sp>
      <p:sp>
        <p:nvSpPr>
          <p:cNvPr id="5" name="footer-12">
            <a:extLst>
              <a:ext uri="{FF2B5EF4-FFF2-40B4-BE49-F238E27FC236}">
                <a16:creationId xmlns:a16="http://schemas.microsoft.com/office/drawing/2014/main" id="{58E273CA-1FCD-40CF-8FBB-0946589A41FE}"/>
              </a:ext>
            </a:extLst>
          </p:cNvPr>
          <p:cNvSpPr>
            <a:spLocks noGrp="1"/>
          </p:cNvSpPr>
          <p:nvPr/>
        </p:nvSpPr>
        <p:spPr>
          <a:xfrm>
            <a:off x="457200" y="6238875"/>
            <a:ext cx="2857500" cy="228600"/>
          </a:xfrm>
          <a:prstGeom prst="rect">
            <a:avLst/>
          </a:prstGeom>
        </p:spPr>
        <p:txBody>
          <a:bodyPr wrap="square" lIns="0" tIns="0" rIns="0" bIns="0" anchor="t">
            <a:normAutofit/>
          </a:bodyPr>
          <a:lstStyle/>
          <a:p>
            <a:pPr algn="l">
              <a:defRPr sz="1050" b="0">
                <a:solidFill>
                  <a:srgbClr val="5D6470"/>
                </a:solidFill>
                <a:latin typeface="Arial"/>
                <a:ea typeface="Arial"/>
                <a:cs typeface="Arial"/>
              </a:defRPr>
            </a:pPr>
            <a:r>
              <a:t>Muhammad Khalid Khan</a:t>
            </a:r>
          </a:p>
        </p:txBody>
      </p:sp>
      <p:sp>
        <p:nvSpPr>
          <p:cNvPr id="6" name="milestone-title">
            <a:extLst>
              <a:ext uri="{FF2B5EF4-FFF2-40B4-BE49-F238E27FC236}">
                <a16:creationId xmlns:a16="http://schemas.microsoft.com/office/drawing/2014/main" id="{1B16BE1C-17F9-4329-BC54-DFB1160E6D91}"/>
              </a:ext>
            </a:extLst>
          </p:cNvPr>
          <p:cNvSpPr>
            <a:spLocks noGrp="1"/>
          </p:cNvSpPr>
          <p:nvPr/>
        </p:nvSpPr>
        <p:spPr>
          <a:xfrm>
            <a:off x="457200" y="1952625"/>
            <a:ext cx="4095750" cy="1666875"/>
          </a:xfrm>
          <a:prstGeom prst="rect">
            <a:avLst/>
          </a:prstGeom>
        </p:spPr>
        <p:txBody>
          <a:bodyPr wrap="square" lIns="0" tIns="0" rIns="0" bIns="0" anchor="t">
            <a:noAutofit/>
          </a:bodyPr>
          <a:lstStyle/>
          <a:p>
            <a:pPr algn="l">
              <a:defRPr sz="4350" b="1">
                <a:solidFill>
                  <a:srgbClr val="3D8DFF"/>
                </a:solidFill>
                <a:latin typeface="Arial"/>
                <a:ea typeface="Arial"/>
                <a:cs typeface="Arial"/>
              </a:defRPr>
            </a:pPr>
            <a:r>
              <a:t>SCRIPT
OPERATOR</a:t>
            </a:r>
          </a:p>
        </p:txBody>
      </p:sp>
      <p:sp>
        <p:nvSpPr>
          <p:cNvPr id="7" name="milestone-body">
            <a:extLst>
              <a:ext uri="{FF2B5EF4-FFF2-40B4-BE49-F238E27FC236}">
                <a16:creationId xmlns:a16="http://schemas.microsoft.com/office/drawing/2014/main" id="{5BC7E257-8291-4E48-8159-791CE43D56EF}"/>
              </a:ext>
            </a:extLst>
          </p:cNvPr>
          <p:cNvSpPr>
            <a:spLocks noGrp="1"/>
          </p:cNvSpPr>
          <p:nvPr/>
        </p:nvSpPr>
        <p:spPr>
          <a:xfrm>
            <a:off x="457200" y="4000500"/>
            <a:ext cx="4476750" cy="1143000"/>
          </a:xfrm>
          <a:prstGeom prst="rect">
            <a:avLst/>
          </a:prstGeom>
        </p:spPr>
        <p:txBody>
          <a:bodyPr wrap="square" lIns="0" tIns="0" rIns="0" bIns="0" anchor="t">
            <a:normAutofit/>
          </a:bodyPr>
          <a:lstStyle/>
          <a:p>
            <a:pPr algn="l">
              <a:defRPr sz="1875" b="0">
                <a:solidFill>
                  <a:srgbClr val="5D6470"/>
                </a:solidFill>
                <a:latin typeface="Arial"/>
                <a:ea typeface="Arial"/>
                <a:cs typeface="Arial"/>
              </a:defRPr>
            </a:pPr>
            <a:r>
              <a:t>You are ready when you can build a script, run it two ways, check status, and explain every line.</a:t>
            </a:r>
          </a:p>
        </p:txBody>
      </p:sp>
      <p:sp>
        <p:nvSpPr>
          <p:cNvPr id="8" name="checkpoint-01">
            <a:extLst>
              <a:ext uri="{FF2B5EF4-FFF2-40B4-BE49-F238E27FC236}">
                <a16:creationId xmlns:a16="http://schemas.microsoft.com/office/drawing/2014/main" id="{0C8A73AD-FB50-45A7-9322-C9A00141D72F}"/>
              </a:ext>
            </a:extLst>
          </p:cNvPr>
          <p:cNvSpPr>
            <a:spLocks noGrp="1"/>
          </p:cNvSpPr>
          <p:nvPr/>
        </p:nvSpPr>
        <p:spPr>
          <a:xfrm>
            <a:off x="5715000" y="2000250"/>
            <a:ext cx="5715000" cy="857250"/>
          </a:xfrm>
          <a:prstGeom prst="rect">
            <a:avLst/>
          </a:prstGeom>
          <a:solidFill>
            <a:srgbClr val="EDEDED"/>
          </a:solidFill>
          <a:ln w="0">
            <a:solidFill>
              <a:srgbClr val="EDEDE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checkpoint-num-01">
            <a:extLst>
              <a:ext uri="{FF2B5EF4-FFF2-40B4-BE49-F238E27FC236}">
                <a16:creationId xmlns:a16="http://schemas.microsoft.com/office/drawing/2014/main" id="{B0D19891-E9CF-460F-BFF1-753739E98A92}"/>
              </a:ext>
            </a:extLst>
          </p:cNvPr>
          <p:cNvSpPr>
            <a:spLocks noGrp="1"/>
          </p:cNvSpPr>
          <p:nvPr/>
        </p:nvSpPr>
        <p:spPr>
          <a:xfrm>
            <a:off x="5924550" y="2228850"/>
            <a:ext cx="457200" cy="285750"/>
          </a:xfrm>
          <a:prstGeom prst="rect">
            <a:avLst/>
          </a:prstGeom>
        </p:spPr>
        <p:txBody>
          <a:bodyPr wrap="square" lIns="0" tIns="0" rIns="0" bIns="0" anchor="t">
            <a:normAutofit/>
          </a:bodyPr>
          <a:lstStyle/>
          <a:p>
            <a:pPr algn="l">
              <a:defRPr sz="1425" b="1">
                <a:solidFill>
                  <a:srgbClr val="3D8DFF"/>
                </a:solidFill>
                <a:latin typeface="Arial"/>
                <a:ea typeface="Arial"/>
                <a:cs typeface="Arial"/>
              </a:defRPr>
            </a:pPr>
            <a:r>
              <a:t>01</a:t>
            </a:r>
          </a:p>
        </p:txBody>
      </p:sp>
      <p:sp>
        <p:nvSpPr>
          <p:cNvPr id="10" name="checkpoint-title-01">
            <a:extLst>
              <a:ext uri="{FF2B5EF4-FFF2-40B4-BE49-F238E27FC236}">
                <a16:creationId xmlns:a16="http://schemas.microsoft.com/office/drawing/2014/main" id="{DFCEFA17-7B0D-4FD2-A166-2221E93EE942}"/>
              </a:ext>
            </a:extLst>
          </p:cNvPr>
          <p:cNvSpPr>
            <a:spLocks noGrp="1"/>
          </p:cNvSpPr>
          <p:nvPr/>
        </p:nvSpPr>
        <p:spPr>
          <a:xfrm>
            <a:off x="6591300" y="2162175"/>
            <a:ext cx="1714500" cy="285750"/>
          </a:xfrm>
          <a:prstGeom prst="rect">
            <a:avLst/>
          </a:prstGeom>
        </p:spPr>
        <p:txBody>
          <a:bodyPr wrap="square" lIns="0" tIns="0" rIns="0" bIns="0" anchor="t">
            <a:normAutofit/>
          </a:bodyPr>
          <a:lstStyle/>
          <a:p>
            <a:pPr algn="l">
              <a:defRPr sz="1575" b="1">
                <a:solidFill>
                  <a:srgbClr val="111111"/>
                </a:solidFill>
                <a:latin typeface="Arial"/>
                <a:ea typeface="Arial"/>
                <a:cs typeface="Arial"/>
              </a:defRPr>
            </a:pPr>
            <a:r>
              <a:t>STRUCTURE</a:t>
            </a:r>
          </a:p>
        </p:txBody>
      </p:sp>
      <p:sp>
        <p:nvSpPr>
          <p:cNvPr id="11" name="checkpoint-body-01">
            <a:extLst>
              <a:ext uri="{FF2B5EF4-FFF2-40B4-BE49-F238E27FC236}">
                <a16:creationId xmlns:a16="http://schemas.microsoft.com/office/drawing/2014/main" id="{3421AA71-2B40-43E1-A1EB-C438F6D1E388}"/>
              </a:ext>
            </a:extLst>
          </p:cNvPr>
          <p:cNvSpPr>
            <a:spLocks noGrp="1"/>
          </p:cNvSpPr>
          <p:nvPr/>
        </p:nvSpPr>
        <p:spPr>
          <a:xfrm>
            <a:off x="6591300" y="2476500"/>
            <a:ext cx="4191000" cy="266700"/>
          </a:xfrm>
          <a:prstGeom prst="rect">
            <a:avLst/>
          </a:prstGeom>
        </p:spPr>
        <p:txBody>
          <a:bodyPr wrap="square" lIns="0" tIns="0" rIns="0" bIns="0" anchor="t">
            <a:normAutofit/>
          </a:bodyPr>
          <a:lstStyle/>
          <a:p>
            <a:pPr algn="l">
              <a:defRPr sz="1350" b="0">
                <a:solidFill>
                  <a:srgbClr val="5D6470"/>
                </a:solidFill>
                <a:latin typeface="Arial"/>
                <a:ea typeface="Arial"/>
                <a:cs typeface="Arial"/>
              </a:defRPr>
            </a:pPr>
            <a:r>
              <a:t>Shebang + description + commands</a:t>
            </a:r>
          </a:p>
        </p:txBody>
      </p:sp>
      <p:sp>
        <p:nvSpPr>
          <p:cNvPr id="12" name="checkpoint-02">
            <a:extLst>
              <a:ext uri="{FF2B5EF4-FFF2-40B4-BE49-F238E27FC236}">
                <a16:creationId xmlns:a16="http://schemas.microsoft.com/office/drawing/2014/main" id="{CAC41DB2-341C-41D8-B8DE-62CDE116D259}"/>
              </a:ext>
            </a:extLst>
          </p:cNvPr>
          <p:cNvSpPr>
            <a:spLocks noGrp="1"/>
          </p:cNvSpPr>
          <p:nvPr/>
        </p:nvSpPr>
        <p:spPr>
          <a:xfrm>
            <a:off x="5715000" y="3095625"/>
            <a:ext cx="5715000" cy="857250"/>
          </a:xfrm>
          <a:prstGeom prst="rect">
            <a:avLst/>
          </a:prstGeom>
          <a:solidFill>
            <a:srgbClr val="EDEDED"/>
          </a:solidFill>
          <a:ln w="0">
            <a:solidFill>
              <a:srgbClr val="EDEDE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checkpoint-num-02">
            <a:extLst>
              <a:ext uri="{FF2B5EF4-FFF2-40B4-BE49-F238E27FC236}">
                <a16:creationId xmlns:a16="http://schemas.microsoft.com/office/drawing/2014/main" id="{49C60BDA-395B-4F8D-AE74-0C0DEC07497A}"/>
              </a:ext>
            </a:extLst>
          </p:cNvPr>
          <p:cNvSpPr>
            <a:spLocks noGrp="1"/>
          </p:cNvSpPr>
          <p:nvPr/>
        </p:nvSpPr>
        <p:spPr>
          <a:xfrm>
            <a:off x="5924550" y="3324225"/>
            <a:ext cx="457200" cy="285750"/>
          </a:xfrm>
          <a:prstGeom prst="rect">
            <a:avLst/>
          </a:prstGeom>
        </p:spPr>
        <p:txBody>
          <a:bodyPr wrap="square" lIns="0" tIns="0" rIns="0" bIns="0" anchor="t">
            <a:normAutofit/>
          </a:bodyPr>
          <a:lstStyle/>
          <a:p>
            <a:pPr algn="l">
              <a:defRPr sz="1425" b="1">
                <a:solidFill>
                  <a:srgbClr val="3D8DFF"/>
                </a:solidFill>
                <a:latin typeface="Arial"/>
                <a:ea typeface="Arial"/>
                <a:cs typeface="Arial"/>
              </a:defRPr>
            </a:pPr>
            <a:r>
              <a:t>02</a:t>
            </a:r>
          </a:p>
        </p:txBody>
      </p:sp>
      <p:sp>
        <p:nvSpPr>
          <p:cNvPr id="14" name="checkpoint-title-02">
            <a:extLst>
              <a:ext uri="{FF2B5EF4-FFF2-40B4-BE49-F238E27FC236}">
                <a16:creationId xmlns:a16="http://schemas.microsoft.com/office/drawing/2014/main" id="{7AAC14B9-C1E1-4F37-9526-BD0345E76F37}"/>
              </a:ext>
            </a:extLst>
          </p:cNvPr>
          <p:cNvSpPr>
            <a:spLocks noGrp="1"/>
          </p:cNvSpPr>
          <p:nvPr/>
        </p:nvSpPr>
        <p:spPr>
          <a:xfrm>
            <a:off x="6591300" y="3257550"/>
            <a:ext cx="1714500" cy="285750"/>
          </a:xfrm>
          <a:prstGeom prst="rect">
            <a:avLst/>
          </a:prstGeom>
        </p:spPr>
        <p:txBody>
          <a:bodyPr wrap="square" lIns="0" tIns="0" rIns="0" bIns="0" anchor="t">
            <a:normAutofit/>
          </a:bodyPr>
          <a:lstStyle/>
          <a:p>
            <a:pPr algn="l">
              <a:defRPr sz="1575" b="1">
                <a:solidFill>
                  <a:srgbClr val="111111"/>
                </a:solidFill>
                <a:latin typeface="Arial"/>
                <a:ea typeface="Arial"/>
                <a:cs typeface="Arial"/>
              </a:defRPr>
            </a:pPr>
            <a:r>
              <a:t>EXECUTION</a:t>
            </a:r>
          </a:p>
        </p:txBody>
      </p:sp>
      <p:sp>
        <p:nvSpPr>
          <p:cNvPr id="15" name="checkpoint-body-02">
            <a:extLst>
              <a:ext uri="{FF2B5EF4-FFF2-40B4-BE49-F238E27FC236}">
                <a16:creationId xmlns:a16="http://schemas.microsoft.com/office/drawing/2014/main" id="{0E031E6F-0737-4D36-B551-5D5EBE0895D0}"/>
              </a:ext>
            </a:extLst>
          </p:cNvPr>
          <p:cNvSpPr>
            <a:spLocks noGrp="1"/>
          </p:cNvSpPr>
          <p:nvPr/>
        </p:nvSpPr>
        <p:spPr>
          <a:xfrm>
            <a:off x="6591300" y="3571875"/>
            <a:ext cx="4191000" cy="266700"/>
          </a:xfrm>
          <a:prstGeom prst="rect">
            <a:avLst/>
          </a:prstGeom>
        </p:spPr>
        <p:txBody>
          <a:bodyPr wrap="square" lIns="0" tIns="0" rIns="0" bIns="0" anchor="t">
            <a:normAutofit/>
          </a:bodyPr>
          <a:lstStyle/>
          <a:p>
            <a:pPr algn="l">
              <a:defRPr sz="1350" b="0">
                <a:solidFill>
                  <a:srgbClr val="5D6470"/>
                </a:solidFill>
                <a:latin typeface="Arial"/>
                <a:ea typeface="Arial"/>
                <a:cs typeface="Arial"/>
              </a:defRPr>
            </a:pPr>
            <a:r>
              <a:t>bash file and ./file both work</a:t>
            </a:r>
          </a:p>
        </p:txBody>
      </p:sp>
      <p:sp>
        <p:nvSpPr>
          <p:cNvPr id="16" name="checkpoint-03">
            <a:extLst>
              <a:ext uri="{FF2B5EF4-FFF2-40B4-BE49-F238E27FC236}">
                <a16:creationId xmlns:a16="http://schemas.microsoft.com/office/drawing/2014/main" id="{391C2D55-DB18-481B-B3E9-3427F7F70A2E}"/>
              </a:ext>
            </a:extLst>
          </p:cNvPr>
          <p:cNvSpPr>
            <a:spLocks noGrp="1"/>
          </p:cNvSpPr>
          <p:nvPr/>
        </p:nvSpPr>
        <p:spPr>
          <a:xfrm>
            <a:off x="5715000" y="4191000"/>
            <a:ext cx="5715000" cy="857250"/>
          </a:xfrm>
          <a:prstGeom prst="rect">
            <a:avLst/>
          </a:prstGeom>
          <a:solidFill>
            <a:srgbClr val="D0EDFA"/>
          </a:solidFill>
          <a:ln w="0">
            <a:solidFill>
              <a:srgbClr val="D0EDF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7" name="checkpoint-num-03">
            <a:extLst>
              <a:ext uri="{FF2B5EF4-FFF2-40B4-BE49-F238E27FC236}">
                <a16:creationId xmlns:a16="http://schemas.microsoft.com/office/drawing/2014/main" id="{440FC51A-9B95-4E28-922D-70487DE61C35}"/>
              </a:ext>
            </a:extLst>
          </p:cNvPr>
          <p:cNvSpPr>
            <a:spLocks noGrp="1"/>
          </p:cNvSpPr>
          <p:nvPr/>
        </p:nvSpPr>
        <p:spPr>
          <a:xfrm>
            <a:off x="5924550" y="4419600"/>
            <a:ext cx="457200" cy="285750"/>
          </a:xfrm>
          <a:prstGeom prst="rect">
            <a:avLst/>
          </a:prstGeom>
        </p:spPr>
        <p:txBody>
          <a:bodyPr wrap="square" lIns="0" tIns="0" rIns="0" bIns="0" anchor="t">
            <a:normAutofit/>
          </a:bodyPr>
          <a:lstStyle/>
          <a:p>
            <a:pPr algn="l">
              <a:defRPr sz="1425" b="1">
                <a:solidFill>
                  <a:srgbClr val="3D8DFF"/>
                </a:solidFill>
                <a:latin typeface="Arial"/>
                <a:ea typeface="Arial"/>
                <a:cs typeface="Arial"/>
              </a:defRPr>
            </a:pPr>
            <a:r>
              <a:t>03</a:t>
            </a:r>
          </a:p>
        </p:txBody>
      </p:sp>
      <p:sp>
        <p:nvSpPr>
          <p:cNvPr id="18" name="checkpoint-title-03">
            <a:extLst>
              <a:ext uri="{FF2B5EF4-FFF2-40B4-BE49-F238E27FC236}">
                <a16:creationId xmlns:a16="http://schemas.microsoft.com/office/drawing/2014/main" id="{93B5C000-5C51-4A16-8DF2-BE78BA5E1DFF}"/>
              </a:ext>
            </a:extLst>
          </p:cNvPr>
          <p:cNvSpPr>
            <a:spLocks noGrp="1"/>
          </p:cNvSpPr>
          <p:nvPr/>
        </p:nvSpPr>
        <p:spPr>
          <a:xfrm>
            <a:off x="6591300" y="4352925"/>
            <a:ext cx="1714500" cy="285750"/>
          </a:xfrm>
          <a:prstGeom prst="rect">
            <a:avLst/>
          </a:prstGeom>
        </p:spPr>
        <p:txBody>
          <a:bodyPr wrap="square" lIns="0" tIns="0" rIns="0" bIns="0" anchor="t">
            <a:normAutofit/>
          </a:bodyPr>
          <a:lstStyle/>
          <a:p>
            <a:pPr algn="l">
              <a:defRPr sz="1575" b="1">
                <a:solidFill>
                  <a:srgbClr val="111111"/>
                </a:solidFill>
                <a:latin typeface="Arial"/>
                <a:ea typeface="Arial"/>
                <a:cs typeface="Arial"/>
              </a:defRPr>
            </a:pPr>
            <a:r>
              <a:t>EVIDENCE</a:t>
            </a:r>
          </a:p>
        </p:txBody>
      </p:sp>
      <p:sp>
        <p:nvSpPr>
          <p:cNvPr id="19" name="checkpoint-body-03">
            <a:extLst>
              <a:ext uri="{FF2B5EF4-FFF2-40B4-BE49-F238E27FC236}">
                <a16:creationId xmlns:a16="http://schemas.microsoft.com/office/drawing/2014/main" id="{79936B4E-F624-46B3-BF8D-DA03333D8316}"/>
              </a:ext>
            </a:extLst>
          </p:cNvPr>
          <p:cNvSpPr>
            <a:spLocks noGrp="1"/>
          </p:cNvSpPr>
          <p:nvPr/>
        </p:nvSpPr>
        <p:spPr>
          <a:xfrm>
            <a:off x="6591300" y="4667250"/>
            <a:ext cx="4191000" cy="266700"/>
          </a:xfrm>
          <a:prstGeom prst="rect">
            <a:avLst/>
          </a:prstGeom>
        </p:spPr>
        <p:txBody>
          <a:bodyPr wrap="square" lIns="0" tIns="0" rIns="0" bIns="0" anchor="t">
            <a:normAutofit/>
          </a:bodyPr>
          <a:lstStyle/>
          <a:p>
            <a:pPr algn="l">
              <a:defRPr sz="1350" b="0">
                <a:solidFill>
                  <a:srgbClr val="5D6470"/>
                </a:solidFill>
                <a:latin typeface="Arial"/>
                <a:ea typeface="Arial"/>
                <a:cs typeface="Arial"/>
              </a:defRPr>
            </a:pPr>
            <a:r>
              <a:t>Output + error + exit status</a:t>
            </a:r>
          </a:p>
        </p:txBody>
      </p:sp>
      <p:sp>
        <p:nvSpPr>
          <p:cNvPr id="20" name="checkpoint-rule">
            <a:extLst>
              <a:ext uri="{FF2B5EF4-FFF2-40B4-BE49-F238E27FC236}">
                <a16:creationId xmlns:a16="http://schemas.microsoft.com/office/drawing/2014/main" id="{A528CBD3-4067-4F72-92B8-030BB8155E39}"/>
              </a:ext>
            </a:extLst>
          </p:cNvPr>
          <p:cNvSpPr>
            <a:spLocks noGrp="1"/>
          </p:cNvSpPr>
          <p:nvPr/>
        </p:nvSpPr>
        <p:spPr>
          <a:xfrm>
            <a:off x="457200" y="5619750"/>
            <a:ext cx="10972800" cy="19050"/>
          </a:xfrm>
          <a:prstGeom prst="rect">
            <a:avLst/>
          </a:prstGeom>
          <a:solidFill>
            <a:srgbClr val="111111"/>
          </a:solidFill>
          <a:ln w="0">
            <a:solidFill>
              <a:srgbClr val="11111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1" name="checkpoint-next">
            <a:extLst>
              <a:ext uri="{FF2B5EF4-FFF2-40B4-BE49-F238E27FC236}">
                <a16:creationId xmlns:a16="http://schemas.microsoft.com/office/drawing/2014/main" id="{9042D912-1889-431D-9AC0-F4CA5E8132F1}"/>
              </a:ext>
            </a:extLst>
          </p:cNvPr>
          <p:cNvSpPr>
            <a:spLocks noGrp="1"/>
          </p:cNvSpPr>
          <p:nvPr/>
        </p:nvSpPr>
        <p:spPr>
          <a:xfrm>
            <a:off x="457200" y="5857875"/>
            <a:ext cx="9525000" cy="304800"/>
          </a:xfrm>
          <a:prstGeom prst="rect">
            <a:avLst/>
          </a:prstGeom>
        </p:spPr>
        <p:txBody>
          <a:bodyPr wrap="square" lIns="0" tIns="0" rIns="0" bIns="0" anchor="t">
            <a:normAutofit/>
          </a:bodyPr>
          <a:lstStyle/>
          <a:p>
            <a:pPr algn="l">
              <a:defRPr sz="1575" b="1">
                <a:solidFill>
                  <a:srgbClr val="111111"/>
                </a:solidFill>
                <a:latin typeface="Arial"/>
                <a:ea typeface="Arial"/>
                <a:cs typeface="Arial"/>
              </a:defRPr>
            </a:pPr>
            <a:r>
              <a:t>NEXT: Week 2 adds variables, quoting, user input, and positional arguments.</a:t>
            </a:r>
          </a:p>
        </p:txBody>
      </p:sp>
    </p:spTree>
    <p:extLst>
      <p:ext uri="{BB962C8B-B14F-4D97-AF65-F5344CB8AC3E}">
        <p14:creationId xmlns:p14="http://schemas.microsoft.com/office/powerpoint/2010/main" val="7299673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eyebrow-2">
            <a:extLst>
              <a:ext uri="{FF2B5EF4-FFF2-40B4-BE49-F238E27FC236}">
                <a16:creationId xmlns:a16="http://schemas.microsoft.com/office/drawing/2014/main" id="{EB155FB7-DA7E-4412-8798-ABF492A81864}"/>
              </a:ext>
            </a:extLst>
          </p:cNvPr>
          <p:cNvSpPr>
            <a:spLocks noGrp="1"/>
          </p:cNvSpPr>
          <p:nvPr/>
        </p:nvSpPr>
        <p:spPr>
          <a:xfrm>
            <a:off x="457200" y="304800"/>
            <a:ext cx="4000500" cy="266700"/>
          </a:xfrm>
          <a:prstGeom prst="rect">
            <a:avLst/>
          </a:prstGeom>
        </p:spPr>
        <p:txBody>
          <a:bodyPr wrap="square" lIns="0" tIns="0" rIns="0" bIns="0" anchor="t">
            <a:normAutofit/>
          </a:bodyPr>
          <a:lstStyle/>
          <a:p>
            <a:pPr algn="l">
              <a:defRPr sz="1200" b="1">
                <a:solidFill>
                  <a:srgbClr val="3D8DFF"/>
                </a:solidFill>
                <a:latin typeface="Arial"/>
                <a:ea typeface="Arial"/>
                <a:cs typeface="Arial"/>
              </a:defRPr>
            </a:pPr>
            <a:r>
              <a:t>BASH SCRIPTING | WEEK 1</a:t>
            </a:r>
          </a:p>
        </p:txBody>
      </p:sp>
      <p:sp>
        <p:nvSpPr>
          <p:cNvPr id="2" name="title-2">
            <a:extLst>
              <a:ext uri="{FF2B5EF4-FFF2-40B4-BE49-F238E27FC236}">
                <a16:creationId xmlns:a16="http://schemas.microsoft.com/office/drawing/2014/main" id="{263FC082-5C44-4E1B-816B-18939B4F2326}"/>
              </a:ext>
            </a:extLst>
          </p:cNvPr>
          <p:cNvSpPr>
            <a:spLocks noGrp="1"/>
          </p:cNvSpPr>
          <p:nvPr/>
        </p:nvSpPr>
        <p:spPr>
          <a:xfrm>
            <a:off x="457200" y="723900"/>
            <a:ext cx="10668000" cy="723900"/>
          </a:xfrm>
          <a:prstGeom prst="rect">
            <a:avLst/>
          </a:prstGeom>
        </p:spPr>
        <p:txBody>
          <a:bodyPr wrap="square" lIns="0" tIns="0" rIns="0" bIns="0" anchor="t">
            <a:normAutofit/>
          </a:bodyPr>
          <a:lstStyle/>
          <a:p>
            <a:pPr algn="l">
              <a:defRPr sz="3300" b="1">
                <a:solidFill>
                  <a:srgbClr val="111111"/>
                </a:solidFill>
                <a:latin typeface="Arial"/>
                <a:ea typeface="Arial"/>
                <a:cs typeface="Arial"/>
              </a:defRPr>
            </a:pPr>
            <a:r>
              <a:t>By the end of Week 1, you can prove six skills</a:t>
            </a:r>
          </a:p>
        </p:txBody>
      </p:sp>
      <p:sp>
        <p:nvSpPr>
          <p:cNvPr id="3" name="header-rule-2">
            <a:extLst>
              <a:ext uri="{FF2B5EF4-FFF2-40B4-BE49-F238E27FC236}">
                <a16:creationId xmlns:a16="http://schemas.microsoft.com/office/drawing/2014/main" id="{A31ECC28-15D7-4F07-9D50-57C3ADF8C389}"/>
              </a:ext>
            </a:extLst>
          </p:cNvPr>
          <p:cNvSpPr>
            <a:spLocks noGrp="1"/>
          </p:cNvSpPr>
          <p:nvPr/>
        </p:nvSpPr>
        <p:spPr>
          <a:xfrm>
            <a:off x="457200" y="1552575"/>
            <a:ext cx="11277600" cy="19050"/>
          </a:xfrm>
          <a:prstGeom prst="rect">
            <a:avLst/>
          </a:prstGeom>
          <a:solidFill>
            <a:srgbClr val="111111"/>
          </a:solidFill>
          <a:ln w="0">
            <a:solidFill>
              <a:srgbClr val="11111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page-2">
            <a:extLst>
              <a:ext uri="{FF2B5EF4-FFF2-40B4-BE49-F238E27FC236}">
                <a16:creationId xmlns:a16="http://schemas.microsoft.com/office/drawing/2014/main" id="{3C9A45C8-F802-42EC-AD55-1DE2207AF47E}"/>
              </a:ext>
            </a:extLst>
          </p:cNvPr>
          <p:cNvSpPr>
            <a:spLocks noGrp="1"/>
          </p:cNvSpPr>
          <p:nvPr/>
        </p:nvSpPr>
        <p:spPr>
          <a:xfrm>
            <a:off x="11239500" y="6238875"/>
            <a:ext cx="495300" cy="228600"/>
          </a:xfrm>
          <a:prstGeom prst="rect">
            <a:avLst/>
          </a:prstGeom>
        </p:spPr>
        <p:txBody>
          <a:bodyPr wrap="square" lIns="0" tIns="0" rIns="0" bIns="0" anchor="t">
            <a:normAutofit/>
          </a:bodyPr>
          <a:lstStyle/>
          <a:p>
            <a:pPr algn="r">
              <a:defRPr sz="1200" b="0">
                <a:solidFill>
                  <a:srgbClr val="5D6470"/>
                </a:solidFill>
                <a:latin typeface="Arial"/>
                <a:ea typeface="Arial"/>
                <a:cs typeface="Arial"/>
              </a:defRPr>
            </a:pPr>
            <a:r>
              <a:t>02</a:t>
            </a:r>
          </a:p>
        </p:txBody>
      </p:sp>
      <p:sp>
        <p:nvSpPr>
          <p:cNvPr id="5" name="footer-2">
            <a:extLst>
              <a:ext uri="{FF2B5EF4-FFF2-40B4-BE49-F238E27FC236}">
                <a16:creationId xmlns:a16="http://schemas.microsoft.com/office/drawing/2014/main" id="{D38D3D57-282B-47DD-A858-390677418146}"/>
              </a:ext>
            </a:extLst>
          </p:cNvPr>
          <p:cNvSpPr>
            <a:spLocks noGrp="1"/>
          </p:cNvSpPr>
          <p:nvPr/>
        </p:nvSpPr>
        <p:spPr>
          <a:xfrm>
            <a:off x="457200" y="6238875"/>
            <a:ext cx="2857500" cy="228600"/>
          </a:xfrm>
          <a:prstGeom prst="rect">
            <a:avLst/>
          </a:prstGeom>
        </p:spPr>
        <p:txBody>
          <a:bodyPr wrap="square" lIns="0" tIns="0" rIns="0" bIns="0" anchor="t">
            <a:normAutofit/>
          </a:bodyPr>
          <a:lstStyle/>
          <a:p>
            <a:pPr algn="l">
              <a:defRPr sz="1050" b="0">
                <a:solidFill>
                  <a:srgbClr val="5D6470"/>
                </a:solidFill>
                <a:latin typeface="Arial"/>
                <a:ea typeface="Arial"/>
                <a:cs typeface="Arial"/>
              </a:defRPr>
            </a:pPr>
            <a:r>
              <a:t>Muhammad Khalid Khan</a:t>
            </a:r>
          </a:p>
        </p:txBody>
      </p:sp>
      <p:sp>
        <p:nvSpPr>
          <p:cNvPr id="6" name="outcome-number-1">
            <a:extLst>
              <a:ext uri="{FF2B5EF4-FFF2-40B4-BE49-F238E27FC236}">
                <a16:creationId xmlns:a16="http://schemas.microsoft.com/office/drawing/2014/main" id="{EDA781FF-6709-42AF-B154-FA986A62EC70}"/>
              </a:ext>
            </a:extLst>
          </p:cNvPr>
          <p:cNvSpPr>
            <a:spLocks noGrp="1"/>
          </p:cNvSpPr>
          <p:nvPr/>
        </p:nvSpPr>
        <p:spPr>
          <a:xfrm>
            <a:off x="457200" y="1847850"/>
            <a:ext cx="552450" cy="457200"/>
          </a:xfrm>
          <a:prstGeom prst="rect">
            <a:avLst/>
          </a:prstGeom>
          <a:solidFill>
            <a:srgbClr val="EDEDED"/>
          </a:solidFill>
          <a:ln w="0">
            <a:solidFill>
              <a:srgbClr val="EDEDE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outcome-num-text-1">
            <a:extLst>
              <a:ext uri="{FF2B5EF4-FFF2-40B4-BE49-F238E27FC236}">
                <a16:creationId xmlns:a16="http://schemas.microsoft.com/office/drawing/2014/main" id="{21136BE8-C515-4B6B-8868-0A2F44154265}"/>
              </a:ext>
            </a:extLst>
          </p:cNvPr>
          <p:cNvSpPr>
            <a:spLocks noGrp="1"/>
          </p:cNvSpPr>
          <p:nvPr/>
        </p:nvSpPr>
        <p:spPr>
          <a:xfrm>
            <a:off x="457200" y="1943100"/>
            <a:ext cx="552450" cy="266700"/>
          </a:xfrm>
          <a:prstGeom prst="rect">
            <a:avLst/>
          </a:prstGeom>
        </p:spPr>
        <p:txBody>
          <a:bodyPr wrap="square" lIns="0" tIns="0" rIns="0" bIns="0" anchor="t">
            <a:normAutofit/>
          </a:bodyPr>
          <a:lstStyle/>
          <a:p>
            <a:pPr algn="ctr">
              <a:defRPr sz="1350" b="1">
                <a:solidFill>
                  <a:srgbClr val="111111"/>
                </a:solidFill>
                <a:latin typeface="Arial"/>
                <a:ea typeface="Arial"/>
                <a:cs typeface="Arial"/>
              </a:defRPr>
            </a:pPr>
            <a:r>
              <a:t>01</a:t>
            </a:r>
          </a:p>
        </p:txBody>
      </p:sp>
      <p:sp>
        <p:nvSpPr>
          <p:cNvPr id="8" name="outcome-text-1">
            <a:extLst>
              <a:ext uri="{FF2B5EF4-FFF2-40B4-BE49-F238E27FC236}">
                <a16:creationId xmlns:a16="http://schemas.microsoft.com/office/drawing/2014/main" id="{C7FD2EB6-2E43-410F-832A-D6248DE12BCE}"/>
              </a:ext>
            </a:extLst>
          </p:cNvPr>
          <p:cNvSpPr>
            <a:spLocks noGrp="1"/>
          </p:cNvSpPr>
          <p:nvPr/>
        </p:nvSpPr>
        <p:spPr>
          <a:xfrm>
            <a:off x="1257300" y="1895475"/>
            <a:ext cx="9715500" cy="361950"/>
          </a:xfrm>
          <a:prstGeom prst="rect">
            <a:avLst/>
          </a:prstGeom>
        </p:spPr>
        <p:txBody>
          <a:bodyPr wrap="square" lIns="0" tIns="0" rIns="0" bIns="0" anchor="t">
            <a:normAutofit/>
          </a:bodyPr>
          <a:lstStyle/>
          <a:p>
            <a:pPr algn="l">
              <a:defRPr sz="1800" b="0">
                <a:solidFill>
                  <a:srgbClr val="111111"/>
                </a:solidFill>
                <a:latin typeface="Arial"/>
                <a:ea typeface="Arial"/>
                <a:cs typeface="Arial"/>
              </a:defRPr>
            </a:pPr>
            <a:r>
              <a:t>Explain terminal, shell, Bash, command, and script</a:t>
            </a:r>
          </a:p>
        </p:txBody>
      </p:sp>
      <p:sp>
        <p:nvSpPr>
          <p:cNvPr id="9" name="outcome-rule-1">
            <a:extLst>
              <a:ext uri="{FF2B5EF4-FFF2-40B4-BE49-F238E27FC236}">
                <a16:creationId xmlns:a16="http://schemas.microsoft.com/office/drawing/2014/main" id="{88E3E2B5-2DE0-4E8F-A32F-4215672A7453}"/>
              </a:ext>
            </a:extLst>
          </p:cNvPr>
          <p:cNvSpPr>
            <a:spLocks noGrp="1"/>
          </p:cNvSpPr>
          <p:nvPr/>
        </p:nvSpPr>
        <p:spPr>
          <a:xfrm>
            <a:off x="1257300" y="2343150"/>
            <a:ext cx="9810750" cy="9525"/>
          </a:xfrm>
          <a:prstGeom prst="rect">
            <a:avLst/>
          </a:prstGeom>
          <a:solidFill>
            <a:srgbClr val="B8BCC4"/>
          </a:solidFill>
          <a:ln w="0">
            <a:solidFill>
              <a:srgbClr val="B8BCC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outcome-number-2">
            <a:extLst>
              <a:ext uri="{FF2B5EF4-FFF2-40B4-BE49-F238E27FC236}">
                <a16:creationId xmlns:a16="http://schemas.microsoft.com/office/drawing/2014/main" id="{CD01714D-FEA7-4428-8D84-079D86BA9A51}"/>
              </a:ext>
            </a:extLst>
          </p:cNvPr>
          <p:cNvSpPr>
            <a:spLocks noGrp="1"/>
          </p:cNvSpPr>
          <p:nvPr/>
        </p:nvSpPr>
        <p:spPr>
          <a:xfrm>
            <a:off x="457200" y="2514600"/>
            <a:ext cx="552450" cy="457200"/>
          </a:xfrm>
          <a:prstGeom prst="rect">
            <a:avLst/>
          </a:prstGeom>
          <a:solidFill>
            <a:srgbClr val="EDEDED"/>
          </a:solidFill>
          <a:ln w="0">
            <a:solidFill>
              <a:srgbClr val="EDEDE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outcome-num-text-2">
            <a:extLst>
              <a:ext uri="{FF2B5EF4-FFF2-40B4-BE49-F238E27FC236}">
                <a16:creationId xmlns:a16="http://schemas.microsoft.com/office/drawing/2014/main" id="{8D7FD6D3-C485-49F3-9CCF-509D5BE10D2A}"/>
              </a:ext>
            </a:extLst>
          </p:cNvPr>
          <p:cNvSpPr>
            <a:spLocks noGrp="1"/>
          </p:cNvSpPr>
          <p:nvPr/>
        </p:nvSpPr>
        <p:spPr>
          <a:xfrm>
            <a:off x="457200" y="2609850"/>
            <a:ext cx="552450" cy="266700"/>
          </a:xfrm>
          <a:prstGeom prst="rect">
            <a:avLst/>
          </a:prstGeom>
        </p:spPr>
        <p:txBody>
          <a:bodyPr wrap="square" lIns="0" tIns="0" rIns="0" bIns="0" anchor="t">
            <a:normAutofit/>
          </a:bodyPr>
          <a:lstStyle/>
          <a:p>
            <a:pPr algn="ctr">
              <a:defRPr sz="1350" b="1">
                <a:solidFill>
                  <a:srgbClr val="111111"/>
                </a:solidFill>
                <a:latin typeface="Arial"/>
                <a:ea typeface="Arial"/>
                <a:cs typeface="Arial"/>
              </a:defRPr>
            </a:pPr>
            <a:r>
              <a:t>02</a:t>
            </a:r>
          </a:p>
        </p:txBody>
      </p:sp>
      <p:sp>
        <p:nvSpPr>
          <p:cNvPr id="12" name="outcome-text-2">
            <a:extLst>
              <a:ext uri="{FF2B5EF4-FFF2-40B4-BE49-F238E27FC236}">
                <a16:creationId xmlns:a16="http://schemas.microsoft.com/office/drawing/2014/main" id="{AC627734-9853-418E-ABC0-6AA34CFFF465}"/>
              </a:ext>
            </a:extLst>
          </p:cNvPr>
          <p:cNvSpPr>
            <a:spLocks noGrp="1"/>
          </p:cNvSpPr>
          <p:nvPr/>
        </p:nvSpPr>
        <p:spPr>
          <a:xfrm>
            <a:off x="1257300" y="2562225"/>
            <a:ext cx="9715500" cy="361950"/>
          </a:xfrm>
          <a:prstGeom prst="rect">
            <a:avLst/>
          </a:prstGeom>
        </p:spPr>
        <p:txBody>
          <a:bodyPr wrap="square" lIns="0" tIns="0" rIns="0" bIns="0" anchor="t">
            <a:normAutofit/>
          </a:bodyPr>
          <a:lstStyle/>
          <a:p>
            <a:pPr algn="l">
              <a:defRPr sz="1800" b="0">
                <a:solidFill>
                  <a:srgbClr val="111111"/>
                </a:solidFill>
                <a:latin typeface="Arial"/>
                <a:ea typeface="Arial"/>
                <a:cs typeface="Arial"/>
              </a:defRPr>
            </a:pPr>
            <a:r>
              <a:t>Identify the shebang, comments, commands, and output</a:t>
            </a:r>
          </a:p>
        </p:txBody>
      </p:sp>
      <p:sp>
        <p:nvSpPr>
          <p:cNvPr id="13" name="outcome-rule-2">
            <a:extLst>
              <a:ext uri="{FF2B5EF4-FFF2-40B4-BE49-F238E27FC236}">
                <a16:creationId xmlns:a16="http://schemas.microsoft.com/office/drawing/2014/main" id="{727A6B94-9BDF-453C-A419-4BA5B417DAF1}"/>
              </a:ext>
            </a:extLst>
          </p:cNvPr>
          <p:cNvSpPr>
            <a:spLocks noGrp="1"/>
          </p:cNvSpPr>
          <p:nvPr/>
        </p:nvSpPr>
        <p:spPr>
          <a:xfrm>
            <a:off x="1257300" y="3009900"/>
            <a:ext cx="9810750" cy="9525"/>
          </a:xfrm>
          <a:prstGeom prst="rect">
            <a:avLst/>
          </a:prstGeom>
          <a:solidFill>
            <a:srgbClr val="B8BCC4"/>
          </a:solidFill>
          <a:ln w="0">
            <a:solidFill>
              <a:srgbClr val="B8BCC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4" name="outcome-number-3">
            <a:extLst>
              <a:ext uri="{FF2B5EF4-FFF2-40B4-BE49-F238E27FC236}">
                <a16:creationId xmlns:a16="http://schemas.microsoft.com/office/drawing/2014/main" id="{D026C946-011F-4984-90F1-AFD987CB66EB}"/>
              </a:ext>
            </a:extLst>
          </p:cNvPr>
          <p:cNvSpPr>
            <a:spLocks noGrp="1"/>
          </p:cNvSpPr>
          <p:nvPr/>
        </p:nvSpPr>
        <p:spPr>
          <a:xfrm>
            <a:off x="457200" y="3181350"/>
            <a:ext cx="552450" cy="457200"/>
          </a:xfrm>
          <a:prstGeom prst="rect">
            <a:avLst/>
          </a:prstGeom>
          <a:solidFill>
            <a:srgbClr val="EDEDED"/>
          </a:solidFill>
          <a:ln w="0">
            <a:solidFill>
              <a:srgbClr val="EDEDE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" name="outcome-num-text-3">
            <a:extLst>
              <a:ext uri="{FF2B5EF4-FFF2-40B4-BE49-F238E27FC236}">
                <a16:creationId xmlns:a16="http://schemas.microsoft.com/office/drawing/2014/main" id="{CE511409-81CB-462E-91B5-31D8AE48503F}"/>
              </a:ext>
            </a:extLst>
          </p:cNvPr>
          <p:cNvSpPr>
            <a:spLocks noGrp="1"/>
          </p:cNvSpPr>
          <p:nvPr/>
        </p:nvSpPr>
        <p:spPr>
          <a:xfrm>
            <a:off x="457200" y="3276600"/>
            <a:ext cx="552450" cy="266700"/>
          </a:xfrm>
          <a:prstGeom prst="rect">
            <a:avLst/>
          </a:prstGeom>
        </p:spPr>
        <p:txBody>
          <a:bodyPr wrap="square" lIns="0" tIns="0" rIns="0" bIns="0" anchor="t">
            <a:normAutofit/>
          </a:bodyPr>
          <a:lstStyle/>
          <a:p>
            <a:pPr algn="ctr">
              <a:defRPr sz="1350" b="1">
                <a:solidFill>
                  <a:srgbClr val="111111"/>
                </a:solidFill>
                <a:latin typeface="Arial"/>
                <a:ea typeface="Arial"/>
                <a:cs typeface="Arial"/>
              </a:defRPr>
            </a:pPr>
            <a:r>
              <a:t>03</a:t>
            </a:r>
          </a:p>
        </p:txBody>
      </p:sp>
      <p:sp>
        <p:nvSpPr>
          <p:cNvPr id="16" name="outcome-text-3">
            <a:extLst>
              <a:ext uri="{FF2B5EF4-FFF2-40B4-BE49-F238E27FC236}">
                <a16:creationId xmlns:a16="http://schemas.microsoft.com/office/drawing/2014/main" id="{9590294A-3511-4526-A530-B2AE28BE3195}"/>
              </a:ext>
            </a:extLst>
          </p:cNvPr>
          <p:cNvSpPr>
            <a:spLocks noGrp="1"/>
          </p:cNvSpPr>
          <p:nvPr/>
        </p:nvSpPr>
        <p:spPr>
          <a:xfrm>
            <a:off x="1257300" y="3228975"/>
            <a:ext cx="9715500" cy="361950"/>
          </a:xfrm>
          <a:prstGeom prst="rect">
            <a:avLst/>
          </a:prstGeom>
        </p:spPr>
        <p:txBody>
          <a:bodyPr wrap="square" lIns="0" tIns="0" rIns="0" bIns="0" anchor="t">
            <a:normAutofit/>
          </a:bodyPr>
          <a:lstStyle/>
          <a:p>
            <a:pPr algn="l">
              <a:defRPr sz="1800" b="0">
                <a:solidFill>
                  <a:srgbClr val="111111"/>
                </a:solidFill>
                <a:latin typeface="Arial"/>
                <a:ea typeface="Arial"/>
                <a:cs typeface="Arial"/>
              </a:defRPr>
            </a:pPr>
            <a:r>
              <a:t>Run a script with bash script.sh</a:t>
            </a:r>
          </a:p>
        </p:txBody>
      </p:sp>
      <p:sp>
        <p:nvSpPr>
          <p:cNvPr id="17" name="outcome-rule-3">
            <a:extLst>
              <a:ext uri="{FF2B5EF4-FFF2-40B4-BE49-F238E27FC236}">
                <a16:creationId xmlns:a16="http://schemas.microsoft.com/office/drawing/2014/main" id="{BDFA86D9-CD1B-4555-B442-A193CE97CFC5}"/>
              </a:ext>
            </a:extLst>
          </p:cNvPr>
          <p:cNvSpPr>
            <a:spLocks noGrp="1"/>
          </p:cNvSpPr>
          <p:nvPr/>
        </p:nvSpPr>
        <p:spPr>
          <a:xfrm>
            <a:off x="1257300" y="3676650"/>
            <a:ext cx="9810750" cy="9525"/>
          </a:xfrm>
          <a:prstGeom prst="rect">
            <a:avLst/>
          </a:prstGeom>
          <a:solidFill>
            <a:srgbClr val="B8BCC4"/>
          </a:solidFill>
          <a:ln w="0">
            <a:solidFill>
              <a:srgbClr val="B8BCC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8" name="outcome-number-4">
            <a:extLst>
              <a:ext uri="{FF2B5EF4-FFF2-40B4-BE49-F238E27FC236}">
                <a16:creationId xmlns:a16="http://schemas.microsoft.com/office/drawing/2014/main" id="{DF8186AB-D085-45EE-B87C-09D6E95F2E8A}"/>
              </a:ext>
            </a:extLst>
          </p:cNvPr>
          <p:cNvSpPr>
            <a:spLocks noGrp="1"/>
          </p:cNvSpPr>
          <p:nvPr/>
        </p:nvSpPr>
        <p:spPr>
          <a:xfrm>
            <a:off x="457200" y="3848100"/>
            <a:ext cx="552450" cy="457200"/>
          </a:xfrm>
          <a:prstGeom prst="rect">
            <a:avLst/>
          </a:prstGeom>
          <a:solidFill>
            <a:srgbClr val="EDEDED"/>
          </a:solidFill>
          <a:ln w="0">
            <a:solidFill>
              <a:srgbClr val="EDEDE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9" name="outcome-num-text-4">
            <a:extLst>
              <a:ext uri="{FF2B5EF4-FFF2-40B4-BE49-F238E27FC236}">
                <a16:creationId xmlns:a16="http://schemas.microsoft.com/office/drawing/2014/main" id="{F63FA980-8719-439B-8E91-BF05B7C53A4F}"/>
              </a:ext>
            </a:extLst>
          </p:cNvPr>
          <p:cNvSpPr>
            <a:spLocks noGrp="1"/>
          </p:cNvSpPr>
          <p:nvPr/>
        </p:nvSpPr>
        <p:spPr>
          <a:xfrm>
            <a:off x="457200" y="3943350"/>
            <a:ext cx="552450" cy="266700"/>
          </a:xfrm>
          <a:prstGeom prst="rect">
            <a:avLst/>
          </a:prstGeom>
        </p:spPr>
        <p:txBody>
          <a:bodyPr wrap="square" lIns="0" tIns="0" rIns="0" bIns="0" anchor="t">
            <a:normAutofit/>
          </a:bodyPr>
          <a:lstStyle/>
          <a:p>
            <a:pPr algn="ctr">
              <a:defRPr sz="1350" b="1">
                <a:solidFill>
                  <a:srgbClr val="111111"/>
                </a:solidFill>
                <a:latin typeface="Arial"/>
                <a:ea typeface="Arial"/>
                <a:cs typeface="Arial"/>
              </a:defRPr>
            </a:pPr>
            <a:r>
              <a:t>04</a:t>
            </a:r>
          </a:p>
        </p:txBody>
      </p:sp>
      <p:sp>
        <p:nvSpPr>
          <p:cNvPr id="20" name="outcome-text-4">
            <a:extLst>
              <a:ext uri="{FF2B5EF4-FFF2-40B4-BE49-F238E27FC236}">
                <a16:creationId xmlns:a16="http://schemas.microsoft.com/office/drawing/2014/main" id="{180B6F4C-5801-43DE-A5E9-4593C3E41EA8}"/>
              </a:ext>
            </a:extLst>
          </p:cNvPr>
          <p:cNvSpPr>
            <a:spLocks noGrp="1"/>
          </p:cNvSpPr>
          <p:nvPr/>
        </p:nvSpPr>
        <p:spPr>
          <a:xfrm>
            <a:off x="1257300" y="3895725"/>
            <a:ext cx="9715500" cy="361950"/>
          </a:xfrm>
          <a:prstGeom prst="rect">
            <a:avLst/>
          </a:prstGeom>
        </p:spPr>
        <p:txBody>
          <a:bodyPr wrap="square" lIns="0" tIns="0" rIns="0" bIns="0" anchor="t">
            <a:normAutofit/>
          </a:bodyPr>
          <a:lstStyle/>
          <a:p>
            <a:pPr algn="l">
              <a:defRPr sz="1800" b="0">
                <a:solidFill>
                  <a:srgbClr val="111111"/>
                </a:solidFill>
                <a:latin typeface="Arial"/>
                <a:ea typeface="Arial"/>
                <a:cs typeface="Arial"/>
              </a:defRPr>
            </a:pPr>
            <a:r>
              <a:t>Run a script directly with ./script.sh</a:t>
            </a:r>
          </a:p>
        </p:txBody>
      </p:sp>
      <p:sp>
        <p:nvSpPr>
          <p:cNvPr id="21" name="outcome-rule-4">
            <a:extLst>
              <a:ext uri="{FF2B5EF4-FFF2-40B4-BE49-F238E27FC236}">
                <a16:creationId xmlns:a16="http://schemas.microsoft.com/office/drawing/2014/main" id="{DB3DA7BD-8DEF-4251-858D-200C26B0C61D}"/>
              </a:ext>
            </a:extLst>
          </p:cNvPr>
          <p:cNvSpPr>
            <a:spLocks noGrp="1"/>
          </p:cNvSpPr>
          <p:nvPr/>
        </p:nvSpPr>
        <p:spPr>
          <a:xfrm>
            <a:off x="1257300" y="4343400"/>
            <a:ext cx="9810750" cy="9525"/>
          </a:xfrm>
          <a:prstGeom prst="rect">
            <a:avLst/>
          </a:prstGeom>
          <a:solidFill>
            <a:srgbClr val="B8BCC4"/>
          </a:solidFill>
          <a:ln w="0">
            <a:solidFill>
              <a:srgbClr val="B8BCC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2" name="outcome-number-5">
            <a:extLst>
              <a:ext uri="{FF2B5EF4-FFF2-40B4-BE49-F238E27FC236}">
                <a16:creationId xmlns:a16="http://schemas.microsoft.com/office/drawing/2014/main" id="{8E95CFD8-E784-4674-BB26-E0F338B3333B}"/>
              </a:ext>
            </a:extLst>
          </p:cNvPr>
          <p:cNvSpPr>
            <a:spLocks noGrp="1"/>
          </p:cNvSpPr>
          <p:nvPr/>
        </p:nvSpPr>
        <p:spPr>
          <a:xfrm>
            <a:off x="457200" y="4514850"/>
            <a:ext cx="552450" cy="457200"/>
          </a:xfrm>
          <a:prstGeom prst="rect">
            <a:avLst/>
          </a:prstGeom>
          <a:solidFill>
            <a:srgbClr val="EDEDED"/>
          </a:solidFill>
          <a:ln w="0">
            <a:solidFill>
              <a:srgbClr val="EDEDE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3" name="outcome-num-text-5">
            <a:extLst>
              <a:ext uri="{FF2B5EF4-FFF2-40B4-BE49-F238E27FC236}">
                <a16:creationId xmlns:a16="http://schemas.microsoft.com/office/drawing/2014/main" id="{6C040571-E3F0-478D-BAED-AB7DAC4726DA}"/>
              </a:ext>
            </a:extLst>
          </p:cNvPr>
          <p:cNvSpPr>
            <a:spLocks noGrp="1"/>
          </p:cNvSpPr>
          <p:nvPr/>
        </p:nvSpPr>
        <p:spPr>
          <a:xfrm>
            <a:off x="457200" y="4610100"/>
            <a:ext cx="552450" cy="266700"/>
          </a:xfrm>
          <a:prstGeom prst="rect">
            <a:avLst/>
          </a:prstGeom>
        </p:spPr>
        <p:txBody>
          <a:bodyPr wrap="square" lIns="0" tIns="0" rIns="0" bIns="0" anchor="t">
            <a:normAutofit/>
          </a:bodyPr>
          <a:lstStyle/>
          <a:p>
            <a:pPr algn="ctr">
              <a:defRPr sz="1350" b="1">
                <a:solidFill>
                  <a:srgbClr val="111111"/>
                </a:solidFill>
                <a:latin typeface="Arial"/>
                <a:ea typeface="Arial"/>
                <a:cs typeface="Arial"/>
              </a:defRPr>
            </a:pPr>
            <a:r>
              <a:t>05</a:t>
            </a:r>
          </a:p>
        </p:txBody>
      </p:sp>
      <p:sp>
        <p:nvSpPr>
          <p:cNvPr id="24" name="outcome-text-5">
            <a:extLst>
              <a:ext uri="{FF2B5EF4-FFF2-40B4-BE49-F238E27FC236}">
                <a16:creationId xmlns:a16="http://schemas.microsoft.com/office/drawing/2014/main" id="{F5BBCB94-6096-44F9-B4E3-7D3F9FCEA5CC}"/>
              </a:ext>
            </a:extLst>
          </p:cNvPr>
          <p:cNvSpPr>
            <a:spLocks noGrp="1"/>
          </p:cNvSpPr>
          <p:nvPr/>
        </p:nvSpPr>
        <p:spPr>
          <a:xfrm>
            <a:off x="1257300" y="4562475"/>
            <a:ext cx="9715500" cy="361950"/>
          </a:xfrm>
          <a:prstGeom prst="rect">
            <a:avLst/>
          </a:prstGeom>
        </p:spPr>
        <p:txBody>
          <a:bodyPr wrap="square" lIns="0" tIns="0" rIns="0" bIns="0" anchor="t">
            <a:normAutofit/>
          </a:bodyPr>
          <a:lstStyle/>
          <a:p>
            <a:pPr algn="l">
              <a:defRPr sz="1800" b="0">
                <a:solidFill>
                  <a:srgbClr val="111111"/>
                </a:solidFill>
                <a:latin typeface="Arial"/>
                <a:ea typeface="Arial"/>
                <a:cs typeface="Arial"/>
              </a:defRPr>
            </a:pPr>
            <a:r>
              <a:t>Use exit status to recognize success or failure</a:t>
            </a:r>
          </a:p>
        </p:txBody>
      </p:sp>
      <p:sp>
        <p:nvSpPr>
          <p:cNvPr id="25" name="outcome-rule-5">
            <a:extLst>
              <a:ext uri="{FF2B5EF4-FFF2-40B4-BE49-F238E27FC236}">
                <a16:creationId xmlns:a16="http://schemas.microsoft.com/office/drawing/2014/main" id="{F32DA851-84E8-40D2-83D0-0BA9EDF1FD1E}"/>
              </a:ext>
            </a:extLst>
          </p:cNvPr>
          <p:cNvSpPr>
            <a:spLocks noGrp="1"/>
          </p:cNvSpPr>
          <p:nvPr/>
        </p:nvSpPr>
        <p:spPr>
          <a:xfrm>
            <a:off x="1257300" y="5010150"/>
            <a:ext cx="9810750" cy="9525"/>
          </a:xfrm>
          <a:prstGeom prst="rect">
            <a:avLst/>
          </a:prstGeom>
          <a:solidFill>
            <a:srgbClr val="B8BCC4"/>
          </a:solidFill>
          <a:ln w="0">
            <a:solidFill>
              <a:srgbClr val="B8BCC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6" name="outcome-number-6">
            <a:extLst>
              <a:ext uri="{FF2B5EF4-FFF2-40B4-BE49-F238E27FC236}">
                <a16:creationId xmlns:a16="http://schemas.microsoft.com/office/drawing/2014/main" id="{DE36D6C3-8886-42D7-A63A-6A02A3E817EC}"/>
              </a:ext>
            </a:extLst>
          </p:cNvPr>
          <p:cNvSpPr>
            <a:spLocks noGrp="1"/>
          </p:cNvSpPr>
          <p:nvPr/>
        </p:nvSpPr>
        <p:spPr>
          <a:xfrm>
            <a:off x="457200" y="5181600"/>
            <a:ext cx="552450" cy="457200"/>
          </a:xfrm>
          <a:prstGeom prst="rect">
            <a:avLst/>
          </a:prstGeom>
          <a:solidFill>
            <a:srgbClr val="3D8DFF"/>
          </a:solidFill>
          <a:ln w="0">
            <a:solidFill>
              <a:srgbClr val="3D8D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7" name="outcome-num-text-6">
            <a:extLst>
              <a:ext uri="{FF2B5EF4-FFF2-40B4-BE49-F238E27FC236}">
                <a16:creationId xmlns:a16="http://schemas.microsoft.com/office/drawing/2014/main" id="{FAFB0493-535E-475A-9B67-CFD7200AB9FE}"/>
              </a:ext>
            </a:extLst>
          </p:cNvPr>
          <p:cNvSpPr>
            <a:spLocks noGrp="1"/>
          </p:cNvSpPr>
          <p:nvPr/>
        </p:nvSpPr>
        <p:spPr>
          <a:xfrm>
            <a:off x="457200" y="5276850"/>
            <a:ext cx="552450" cy="266700"/>
          </a:xfrm>
          <a:prstGeom prst="rect">
            <a:avLst/>
          </a:prstGeom>
        </p:spPr>
        <p:txBody>
          <a:bodyPr wrap="square" lIns="0" tIns="0" rIns="0" bIns="0" anchor="t">
            <a:normAutofit/>
          </a:bodyPr>
          <a:lstStyle/>
          <a:p>
            <a:pPr algn="ctr">
              <a:defRPr sz="1350" b="1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t>06</a:t>
            </a:r>
          </a:p>
        </p:txBody>
      </p:sp>
      <p:sp>
        <p:nvSpPr>
          <p:cNvPr id="28" name="outcome-text-6">
            <a:extLst>
              <a:ext uri="{FF2B5EF4-FFF2-40B4-BE49-F238E27FC236}">
                <a16:creationId xmlns:a16="http://schemas.microsoft.com/office/drawing/2014/main" id="{45BCFF60-D6CC-42F8-AEE5-F628F163491E}"/>
              </a:ext>
            </a:extLst>
          </p:cNvPr>
          <p:cNvSpPr>
            <a:spLocks noGrp="1"/>
          </p:cNvSpPr>
          <p:nvPr/>
        </p:nvSpPr>
        <p:spPr>
          <a:xfrm>
            <a:off x="1257300" y="5229225"/>
            <a:ext cx="9715500" cy="361950"/>
          </a:xfrm>
          <a:prstGeom prst="rect">
            <a:avLst/>
          </a:prstGeom>
        </p:spPr>
        <p:txBody>
          <a:bodyPr wrap="square" lIns="0" tIns="0" rIns="0" bIns="0" anchor="t">
            <a:normAutofit/>
          </a:bodyPr>
          <a:lstStyle/>
          <a:p>
            <a:pPr algn="l">
              <a:defRPr sz="1800" b="0">
                <a:solidFill>
                  <a:srgbClr val="111111"/>
                </a:solidFill>
                <a:latin typeface="Arial"/>
                <a:ea typeface="Arial"/>
                <a:cs typeface="Arial"/>
              </a:defRPr>
            </a:pPr>
            <a:r>
              <a:t>Build and explain an environment snapshot</a:t>
            </a:r>
          </a:p>
        </p:txBody>
      </p:sp>
      <p:sp>
        <p:nvSpPr>
          <p:cNvPr id="29" name="outcome-rule-6">
            <a:extLst>
              <a:ext uri="{FF2B5EF4-FFF2-40B4-BE49-F238E27FC236}">
                <a16:creationId xmlns:a16="http://schemas.microsoft.com/office/drawing/2014/main" id="{5949294E-1E70-4523-9B80-1D675FB7C9E0}"/>
              </a:ext>
            </a:extLst>
          </p:cNvPr>
          <p:cNvSpPr>
            <a:spLocks noGrp="1"/>
          </p:cNvSpPr>
          <p:nvPr/>
        </p:nvSpPr>
        <p:spPr>
          <a:xfrm>
            <a:off x="1257300" y="5676900"/>
            <a:ext cx="9810750" cy="9525"/>
          </a:xfrm>
          <a:prstGeom prst="rect">
            <a:avLst/>
          </a:prstGeom>
          <a:solidFill>
            <a:srgbClr val="B8BCC4"/>
          </a:solidFill>
          <a:ln w="0">
            <a:solidFill>
              <a:srgbClr val="B8BCC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92021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eyebrow-3">
            <a:extLst>
              <a:ext uri="{FF2B5EF4-FFF2-40B4-BE49-F238E27FC236}">
                <a16:creationId xmlns:a16="http://schemas.microsoft.com/office/drawing/2014/main" id="{041FA14F-106F-4177-AD80-816055CE3198}"/>
              </a:ext>
            </a:extLst>
          </p:cNvPr>
          <p:cNvSpPr>
            <a:spLocks noGrp="1"/>
          </p:cNvSpPr>
          <p:nvPr/>
        </p:nvSpPr>
        <p:spPr>
          <a:xfrm>
            <a:off x="457200" y="304800"/>
            <a:ext cx="4000500" cy="266700"/>
          </a:xfrm>
          <a:prstGeom prst="rect">
            <a:avLst/>
          </a:prstGeom>
        </p:spPr>
        <p:txBody>
          <a:bodyPr wrap="square" lIns="0" tIns="0" rIns="0" bIns="0" anchor="t">
            <a:normAutofit/>
          </a:bodyPr>
          <a:lstStyle/>
          <a:p>
            <a:pPr algn="l">
              <a:defRPr sz="1200" b="1">
                <a:solidFill>
                  <a:srgbClr val="3D8DFF"/>
                </a:solidFill>
                <a:latin typeface="Arial"/>
                <a:ea typeface="Arial"/>
                <a:cs typeface="Arial"/>
              </a:defRPr>
            </a:pPr>
            <a:r>
              <a:t>BASH SCRIPTING | WEEK 1</a:t>
            </a:r>
          </a:p>
        </p:txBody>
      </p:sp>
      <p:sp>
        <p:nvSpPr>
          <p:cNvPr id="2" name="title-3">
            <a:extLst>
              <a:ext uri="{FF2B5EF4-FFF2-40B4-BE49-F238E27FC236}">
                <a16:creationId xmlns:a16="http://schemas.microsoft.com/office/drawing/2014/main" id="{8F6B2ADC-64E7-44F8-9055-3D93163A37A9}"/>
              </a:ext>
            </a:extLst>
          </p:cNvPr>
          <p:cNvSpPr>
            <a:spLocks noGrp="1"/>
          </p:cNvSpPr>
          <p:nvPr/>
        </p:nvSpPr>
        <p:spPr>
          <a:xfrm>
            <a:off x="457200" y="723900"/>
            <a:ext cx="10668000" cy="723900"/>
          </a:xfrm>
          <a:prstGeom prst="rect">
            <a:avLst/>
          </a:prstGeom>
        </p:spPr>
        <p:txBody>
          <a:bodyPr wrap="square" lIns="0" tIns="0" rIns="0" bIns="0" anchor="t">
            <a:normAutofit/>
          </a:bodyPr>
          <a:lstStyle/>
          <a:p>
            <a:pPr algn="l">
              <a:defRPr sz="3300" b="1">
                <a:solidFill>
                  <a:srgbClr val="111111"/>
                </a:solidFill>
                <a:latin typeface="Arial"/>
                <a:ea typeface="Arial"/>
                <a:cs typeface="Arial"/>
              </a:defRPr>
            </a:pPr>
            <a:r>
              <a:t>Terminal is the interface; Bash interprets commands</a:t>
            </a:r>
          </a:p>
        </p:txBody>
      </p:sp>
      <p:sp>
        <p:nvSpPr>
          <p:cNvPr id="3" name="header-rule-3">
            <a:extLst>
              <a:ext uri="{FF2B5EF4-FFF2-40B4-BE49-F238E27FC236}">
                <a16:creationId xmlns:a16="http://schemas.microsoft.com/office/drawing/2014/main" id="{DC986DC3-3A83-4609-B478-53D0115683EC}"/>
              </a:ext>
            </a:extLst>
          </p:cNvPr>
          <p:cNvSpPr>
            <a:spLocks noGrp="1"/>
          </p:cNvSpPr>
          <p:nvPr/>
        </p:nvSpPr>
        <p:spPr>
          <a:xfrm>
            <a:off x="457200" y="1552575"/>
            <a:ext cx="11277600" cy="19050"/>
          </a:xfrm>
          <a:prstGeom prst="rect">
            <a:avLst/>
          </a:prstGeom>
          <a:solidFill>
            <a:srgbClr val="111111"/>
          </a:solidFill>
          <a:ln w="0">
            <a:solidFill>
              <a:srgbClr val="11111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page-3">
            <a:extLst>
              <a:ext uri="{FF2B5EF4-FFF2-40B4-BE49-F238E27FC236}">
                <a16:creationId xmlns:a16="http://schemas.microsoft.com/office/drawing/2014/main" id="{EBDE47DC-70E3-40E0-ADD1-C94518E07664}"/>
              </a:ext>
            </a:extLst>
          </p:cNvPr>
          <p:cNvSpPr>
            <a:spLocks noGrp="1"/>
          </p:cNvSpPr>
          <p:nvPr/>
        </p:nvSpPr>
        <p:spPr>
          <a:xfrm>
            <a:off x="11239500" y="6238875"/>
            <a:ext cx="495300" cy="228600"/>
          </a:xfrm>
          <a:prstGeom prst="rect">
            <a:avLst/>
          </a:prstGeom>
        </p:spPr>
        <p:txBody>
          <a:bodyPr wrap="square" lIns="0" tIns="0" rIns="0" bIns="0" anchor="t">
            <a:normAutofit/>
          </a:bodyPr>
          <a:lstStyle/>
          <a:p>
            <a:pPr algn="r">
              <a:defRPr sz="1200" b="0">
                <a:solidFill>
                  <a:srgbClr val="5D6470"/>
                </a:solidFill>
                <a:latin typeface="Arial"/>
                <a:ea typeface="Arial"/>
                <a:cs typeface="Arial"/>
              </a:defRPr>
            </a:pPr>
            <a:r>
              <a:t>03</a:t>
            </a:r>
          </a:p>
        </p:txBody>
      </p:sp>
      <p:sp>
        <p:nvSpPr>
          <p:cNvPr id="5" name="footer-3">
            <a:extLst>
              <a:ext uri="{FF2B5EF4-FFF2-40B4-BE49-F238E27FC236}">
                <a16:creationId xmlns:a16="http://schemas.microsoft.com/office/drawing/2014/main" id="{F9EA1177-84B7-4548-8D14-BA367FE16449}"/>
              </a:ext>
            </a:extLst>
          </p:cNvPr>
          <p:cNvSpPr>
            <a:spLocks noGrp="1"/>
          </p:cNvSpPr>
          <p:nvPr/>
        </p:nvSpPr>
        <p:spPr>
          <a:xfrm>
            <a:off x="457200" y="6238875"/>
            <a:ext cx="2857500" cy="228600"/>
          </a:xfrm>
          <a:prstGeom prst="rect">
            <a:avLst/>
          </a:prstGeom>
        </p:spPr>
        <p:txBody>
          <a:bodyPr wrap="square" lIns="0" tIns="0" rIns="0" bIns="0" anchor="t">
            <a:normAutofit/>
          </a:bodyPr>
          <a:lstStyle/>
          <a:p>
            <a:pPr algn="l">
              <a:defRPr sz="1050" b="0">
                <a:solidFill>
                  <a:srgbClr val="5D6470"/>
                </a:solidFill>
                <a:latin typeface="Arial"/>
                <a:ea typeface="Arial"/>
                <a:cs typeface="Arial"/>
              </a:defRPr>
            </a:pPr>
            <a:r>
              <a:t>Muhammad Khalid Khan</a:t>
            </a:r>
          </a:p>
        </p:txBody>
      </p:sp>
      <p:sp>
        <p:nvSpPr>
          <p:cNvPr id="6" name="relationship-path">
            <a:extLst>
              <a:ext uri="{FF2B5EF4-FFF2-40B4-BE49-F238E27FC236}">
                <a16:creationId xmlns:a16="http://schemas.microsoft.com/office/drawing/2014/main" id="{611DA6F6-2925-4997-86F9-22FCED8CFEA4}"/>
              </a:ext>
            </a:extLst>
          </p:cNvPr>
          <p:cNvSpPr>
            <a:spLocks noGrp="1"/>
          </p:cNvSpPr>
          <p:nvPr/>
        </p:nvSpPr>
        <p:spPr>
          <a:xfrm>
            <a:off x="2152650" y="3524250"/>
            <a:ext cx="7886700" cy="76200"/>
          </a:xfrm>
          <a:prstGeom prst="rect">
            <a:avLst/>
          </a:prstGeom>
          <a:solidFill>
            <a:srgbClr val="D0EDFA"/>
          </a:solidFill>
          <a:ln w="0">
            <a:solidFill>
              <a:srgbClr val="D0EDF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relationship-node-1">
            <a:extLst>
              <a:ext uri="{FF2B5EF4-FFF2-40B4-BE49-F238E27FC236}">
                <a16:creationId xmlns:a16="http://schemas.microsoft.com/office/drawing/2014/main" id="{F33E9FF6-1F35-4ECD-AD61-1138C6A0BCD3}"/>
              </a:ext>
            </a:extLst>
          </p:cNvPr>
          <p:cNvSpPr>
            <a:spLocks noGrp="1"/>
          </p:cNvSpPr>
          <p:nvPr/>
        </p:nvSpPr>
        <p:spPr>
          <a:xfrm>
            <a:off x="666750" y="2381250"/>
            <a:ext cx="3143250" cy="2381250"/>
          </a:xfrm>
          <a:prstGeom prst="rect">
            <a:avLst/>
          </a:prstGeom>
          <a:solidFill>
            <a:srgbClr val="EDEDED"/>
          </a:solidFill>
          <a:ln w="0">
            <a:solidFill>
              <a:srgbClr val="EDEDE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relationship-title-1">
            <a:extLst>
              <a:ext uri="{FF2B5EF4-FFF2-40B4-BE49-F238E27FC236}">
                <a16:creationId xmlns:a16="http://schemas.microsoft.com/office/drawing/2014/main" id="{39CF22C8-59E4-470A-B5B7-F663C36904D6}"/>
              </a:ext>
            </a:extLst>
          </p:cNvPr>
          <p:cNvSpPr>
            <a:spLocks noGrp="1"/>
          </p:cNvSpPr>
          <p:nvPr/>
        </p:nvSpPr>
        <p:spPr>
          <a:xfrm>
            <a:off x="933450" y="2714625"/>
            <a:ext cx="2609850" cy="400050"/>
          </a:xfrm>
          <a:prstGeom prst="rect">
            <a:avLst/>
          </a:prstGeom>
        </p:spPr>
        <p:txBody>
          <a:bodyPr wrap="square" lIns="0" tIns="0" rIns="0" bIns="0" anchor="t">
            <a:normAutofit/>
          </a:bodyPr>
          <a:lstStyle/>
          <a:p>
            <a:pPr algn="l">
              <a:defRPr sz="1950" b="1">
                <a:solidFill>
                  <a:srgbClr val="111111"/>
                </a:solidFill>
                <a:latin typeface="Arial"/>
                <a:ea typeface="Arial"/>
                <a:cs typeface="Arial"/>
              </a:defRPr>
            </a:pPr>
            <a:r>
              <a:t>TERMINAL</a:t>
            </a:r>
          </a:p>
        </p:txBody>
      </p:sp>
      <p:sp>
        <p:nvSpPr>
          <p:cNvPr id="9" name="relationship-body-1">
            <a:extLst>
              <a:ext uri="{FF2B5EF4-FFF2-40B4-BE49-F238E27FC236}">
                <a16:creationId xmlns:a16="http://schemas.microsoft.com/office/drawing/2014/main" id="{89E2F3BC-9DFC-4D5B-828D-F6A2AADDA5C8}"/>
              </a:ext>
            </a:extLst>
          </p:cNvPr>
          <p:cNvSpPr>
            <a:spLocks noGrp="1"/>
          </p:cNvSpPr>
          <p:nvPr/>
        </p:nvSpPr>
        <p:spPr>
          <a:xfrm>
            <a:off x="933450" y="3381375"/>
            <a:ext cx="2609850" cy="762000"/>
          </a:xfrm>
          <a:prstGeom prst="rect">
            <a:avLst/>
          </a:prstGeom>
        </p:spPr>
        <p:txBody>
          <a:bodyPr wrap="square" lIns="0" tIns="0" rIns="0" bIns="0" anchor="t">
            <a:normAutofit/>
          </a:bodyPr>
          <a:lstStyle/>
          <a:p>
            <a:pPr algn="l">
              <a:defRPr sz="1650" b="0">
                <a:solidFill>
                  <a:srgbClr val="5D6470"/>
                </a:solidFill>
                <a:latin typeface="Arial"/>
                <a:ea typeface="Arial"/>
                <a:cs typeface="Arial"/>
              </a:defRPr>
            </a:pPr>
            <a:r>
              <a:t>The window or interface
where you type</a:t>
            </a:r>
          </a:p>
        </p:txBody>
      </p:sp>
      <p:sp>
        <p:nvSpPr>
          <p:cNvPr id="10" name="relationship-node-2">
            <a:extLst>
              <a:ext uri="{FF2B5EF4-FFF2-40B4-BE49-F238E27FC236}">
                <a16:creationId xmlns:a16="http://schemas.microsoft.com/office/drawing/2014/main" id="{0FB3F145-D143-4468-A861-7B04CD933DAC}"/>
              </a:ext>
            </a:extLst>
          </p:cNvPr>
          <p:cNvSpPr>
            <a:spLocks noGrp="1"/>
          </p:cNvSpPr>
          <p:nvPr/>
        </p:nvSpPr>
        <p:spPr>
          <a:xfrm>
            <a:off x="4333875" y="2381250"/>
            <a:ext cx="3143250" cy="2381250"/>
          </a:xfrm>
          <a:prstGeom prst="rect">
            <a:avLst/>
          </a:prstGeom>
          <a:solidFill>
            <a:srgbClr val="D0EDFA"/>
          </a:solidFill>
          <a:ln w="0">
            <a:solidFill>
              <a:srgbClr val="D0EDF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relationship-title-2">
            <a:extLst>
              <a:ext uri="{FF2B5EF4-FFF2-40B4-BE49-F238E27FC236}">
                <a16:creationId xmlns:a16="http://schemas.microsoft.com/office/drawing/2014/main" id="{227657E8-0483-4099-9207-17557FB3BEEC}"/>
              </a:ext>
            </a:extLst>
          </p:cNvPr>
          <p:cNvSpPr>
            <a:spLocks noGrp="1"/>
          </p:cNvSpPr>
          <p:nvPr/>
        </p:nvSpPr>
        <p:spPr>
          <a:xfrm>
            <a:off x="4600575" y="2714625"/>
            <a:ext cx="2609850" cy="400050"/>
          </a:xfrm>
          <a:prstGeom prst="rect">
            <a:avLst/>
          </a:prstGeom>
        </p:spPr>
        <p:txBody>
          <a:bodyPr wrap="square" lIns="0" tIns="0" rIns="0" bIns="0" anchor="t">
            <a:normAutofit/>
          </a:bodyPr>
          <a:lstStyle/>
          <a:p>
            <a:pPr algn="l">
              <a:defRPr sz="1950" b="1">
                <a:solidFill>
                  <a:srgbClr val="111111"/>
                </a:solidFill>
                <a:latin typeface="Arial"/>
                <a:ea typeface="Arial"/>
                <a:cs typeface="Arial"/>
              </a:defRPr>
            </a:pPr>
            <a:r>
              <a:t>BASH SHELL</a:t>
            </a:r>
          </a:p>
        </p:txBody>
      </p:sp>
      <p:sp>
        <p:nvSpPr>
          <p:cNvPr id="12" name="relationship-body-2">
            <a:extLst>
              <a:ext uri="{FF2B5EF4-FFF2-40B4-BE49-F238E27FC236}">
                <a16:creationId xmlns:a16="http://schemas.microsoft.com/office/drawing/2014/main" id="{47C09B77-BF70-47E1-92FA-28E97F927CC0}"/>
              </a:ext>
            </a:extLst>
          </p:cNvPr>
          <p:cNvSpPr>
            <a:spLocks noGrp="1"/>
          </p:cNvSpPr>
          <p:nvPr/>
        </p:nvSpPr>
        <p:spPr>
          <a:xfrm>
            <a:off x="4600575" y="3381375"/>
            <a:ext cx="2609850" cy="762000"/>
          </a:xfrm>
          <a:prstGeom prst="rect">
            <a:avLst/>
          </a:prstGeom>
        </p:spPr>
        <p:txBody>
          <a:bodyPr wrap="square" lIns="0" tIns="0" rIns="0" bIns="0" anchor="t">
            <a:normAutofit/>
          </a:bodyPr>
          <a:lstStyle/>
          <a:p>
            <a:pPr algn="l">
              <a:defRPr sz="1650" b="0">
                <a:solidFill>
                  <a:srgbClr val="5D6470"/>
                </a:solidFill>
                <a:latin typeface="Arial"/>
                <a:ea typeface="Arial"/>
                <a:cs typeface="Arial"/>
              </a:defRPr>
            </a:pPr>
            <a:r>
              <a:t>Reads commands and
requests work</a:t>
            </a:r>
          </a:p>
        </p:txBody>
      </p:sp>
      <p:sp>
        <p:nvSpPr>
          <p:cNvPr id="13" name="relationship-node-3">
            <a:extLst>
              <a:ext uri="{FF2B5EF4-FFF2-40B4-BE49-F238E27FC236}">
                <a16:creationId xmlns:a16="http://schemas.microsoft.com/office/drawing/2014/main" id="{74B13D7E-A619-44D5-8466-43C4983AB5D4}"/>
              </a:ext>
            </a:extLst>
          </p:cNvPr>
          <p:cNvSpPr>
            <a:spLocks noGrp="1"/>
          </p:cNvSpPr>
          <p:nvPr/>
        </p:nvSpPr>
        <p:spPr>
          <a:xfrm>
            <a:off x="8001000" y="2381250"/>
            <a:ext cx="3143250" cy="2381250"/>
          </a:xfrm>
          <a:prstGeom prst="rect">
            <a:avLst/>
          </a:prstGeom>
          <a:solidFill>
            <a:srgbClr val="EDEDED"/>
          </a:solidFill>
          <a:ln w="0">
            <a:solidFill>
              <a:srgbClr val="EDEDE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4" name="relationship-title-3">
            <a:extLst>
              <a:ext uri="{FF2B5EF4-FFF2-40B4-BE49-F238E27FC236}">
                <a16:creationId xmlns:a16="http://schemas.microsoft.com/office/drawing/2014/main" id="{CFEC1852-757E-4AB1-A5EC-C165776B7A74}"/>
              </a:ext>
            </a:extLst>
          </p:cNvPr>
          <p:cNvSpPr>
            <a:spLocks noGrp="1"/>
          </p:cNvSpPr>
          <p:nvPr/>
        </p:nvSpPr>
        <p:spPr>
          <a:xfrm>
            <a:off x="8267700" y="2714625"/>
            <a:ext cx="2609850" cy="400050"/>
          </a:xfrm>
          <a:prstGeom prst="rect">
            <a:avLst/>
          </a:prstGeom>
        </p:spPr>
        <p:txBody>
          <a:bodyPr wrap="square" lIns="0" tIns="0" rIns="0" bIns="0" anchor="t">
            <a:normAutofit/>
          </a:bodyPr>
          <a:lstStyle/>
          <a:p>
            <a:pPr algn="l">
              <a:defRPr sz="1950" b="1">
                <a:solidFill>
                  <a:srgbClr val="111111"/>
                </a:solidFill>
                <a:latin typeface="Arial"/>
                <a:ea typeface="Arial"/>
                <a:cs typeface="Arial"/>
              </a:defRPr>
            </a:pPr>
            <a:r>
              <a:t>COMMAND / SCRIPT</a:t>
            </a:r>
          </a:p>
        </p:txBody>
      </p:sp>
      <p:sp>
        <p:nvSpPr>
          <p:cNvPr id="15" name="relationship-body-3">
            <a:extLst>
              <a:ext uri="{FF2B5EF4-FFF2-40B4-BE49-F238E27FC236}">
                <a16:creationId xmlns:a16="http://schemas.microsoft.com/office/drawing/2014/main" id="{79E96D82-46E3-46D8-98B5-F85DEEC0BDCB}"/>
              </a:ext>
            </a:extLst>
          </p:cNvPr>
          <p:cNvSpPr>
            <a:spLocks noGrp="1"/>
          </p:cNvSpPr>
          <p:nvPr/>
        </p:nvSpPr>
        <p:spPr>
          <a:xfrm>
            <a:off x="8267700" y="3381375"/>
            <a:ext cx="2609850" cy="762000"/>
          </a:xfrm>
          <a:prstGeom prst="rect">
            <a:avLst/>
          </a:prstGeom>
        </p:spPr>
        <p:txBody>
          <a:bodyPr wrap="square" lIns="0" tIns="0" rIns="0" bIns="0" anchor="t">
            <a:normAutofit/>
          </a:bodyPr>
          <a:lstStyle/>
          <a:p>
            <a:pPr algn="l">
              <a:defRPr sz="1650" b="0">
                <a:solidFill>
                  <a:srgbClr val="5D6470"/>
                </a:solidFill>
                <a:latin typeface="Arial"/>
                <a:ea typeface="Arial"/>
                <a:cs typeface="Arial"/>
              </a:defRPr>
            </a:pPr>
            <a:r>
              <a:t>One instruction or a
stored sequence</a:t>
            </a:r>
          </a:p>
        </p:txBody>
      </p:sp>
      <p:sp>
        <p:nvSpPr>
          <p:cNvPr id="16" name="input-label">
            <a:extLst>
              <a:ext uri="{FF2B5EF4-FFF2-40B4-BE49-F238E27FC236}">
                <a16:creationId xmlns:a16="http://schemas.microsoft.com/office/drawing/2014/main" id="{F6D47144-0975-498B-A0EE-E01FBB7DC4EA}"/>
              </a:ext>
            </a:extLst>
          </p:cNvPr>
          <p:cNvSpPr>
            <a:spLocks noGrp="1"/>
          </p:cNvSpPr>
          <p:nvPr/>
        </p:nvSpPr>
        <p:spPr>
          <a:xfrm>
            <a:off x="3095625" y="3238500"/>
            <a:ext cx="809625" cy="266700"/>
          </a:xfrm>
          <a:prstGeom prst="rect">
            <a:avLst/>
          </a:prstGeom>
        </p:spPr>
        <p:txBody>
          <a:bodyPr wrap="square" lIns="0" tIns="0" rIns="0" bIns="0" anchor="t">
            <a:normAutofit/>
          </a:bodyPr>
          <a:lstStyle/>
          <a:p>
            <a:pPr algn="ctr">
              <a:defRPr sz="1200" b="1">
                <a:solidFill>
                  <a:srgbClr val="3D8DFF"/>
                </a:solidFill>
                <a:latin typeface="Arial"/>
                <a:ea typeface="Arial"/>
                <a:cs typeface="Arial"/>
              </a:defRPr>
            </a:pPr>
            <a:r>
              <a:t>INPUT</a:t>
            </a:r>
          </a:p>
        </p:txBody>
      </p:sp>
      <p:sp>
        <p:nvSpPr>
          <p:cNvPr id="17" name="action-label">
            <a:extLst>
              <a:ext uri="{FF2B5EF4-FFF2-40B4-BE49-F238E27FC236}">
                <a16:creationId xmlns:a16="http://schemas.microsoft.com/office/drawing/2014/main" id="{FE51A771-E5EA-49F8-8C11-150D48FA0A41}"/>
              </a:ext>
            </a:extLst>
          </p:cNvPr>
          <p:cNvSpPr>
            <a:spLocks noGrp="1"/>
          </p:cNvSpPr>
          <p:nvPr/>
        </p:nvSpPr>
        <p:spPr>
          <a:xfrm>
            <a:off x="6762750" y="3238500"/>
            <a:ext cx="809625" cy="266700"/>
          </a:xfrm>
          <a:prstGeom prst="rect">
            <a:avLst/>
          </a:prstGeom>
        </p:spPr>
        <p:txBody>
          <a:bodyPr wrap="square" lIns="0" tIns="0" rIns="0" bIns="0" anchor="t">
            <a:normAutofit/>
          </a:bodyPr>
          <a:lstStyle/>
          <a:p>
            <a:pPr algn="ctr">
              <a:defRPr sz="1200" b="1">
                <a:solidFill>
                  <a:srgbClr val="3D8DFF"/>
                </a:solidFill>
                <a:latin typeface="Arial"/>
                <a:ea typeface="Arial"/>
                <a:cs typeface="Arial"/>
              </a:defRPr>
            </a:pPr>
            <a:r>
              <a:t>ACTION</a:t>
            </a:r>
          </a:p>
        </p:txBody>
      </p:sp>
      <p:sp>
        <p:nvSpPr>
          <p:cNvPr id="18" name="relationship-takeaway">
            <a:extLst>
              <a:ext uri="{FF2B5EF4-FFF2-40B4-BE49-F238E27FC236}">
                <a16:creationId xmlns:a16="http://schemas.microsoft.com/office/drawing/2014/main" id="{F34F5E5B-2525-441C-9D37-27D7FEF88ACC}"/>
              </a:ext>
            </a:extLst>
          </p:cNvPr>
          <p:cNvSpPr>
            <a:spLocks noGrp="1"/>
          </p:cNvSpPr>
          <p:nvPr/>
        </p:nvSpPr>
        <p:spPr>
          <a:xfrm>
            <a:off x="1285875" y="5238750"/>
            <a:ext cx="9620250" cy="523875"/>
          </a:xfrm>
          <a:prstGeom prst="rect">
            <a:avLst/>
          </a:prstGeom>
        </p:spPr>
        <p:txBody>
          <a:bodyPr wrap="square" lIns="0" tIns="0" rIns="0" bIns="0" anchor="t">
            <a:normAutofit/>
          </a:bodyPr>
          <a:lstStyle/>
          <a:p>
            <a:pPr algn="ctr">
              <a:defRPr sz="1800" b="0">
                <a:solidFill>
                  <a:srgbClr val="111111"/>
                </a:solidFill>
                <a:latin typeface="Arial"/>
                <a:ea typeface="Arial"/>
                <a:cs typeface="Arial"/>
              </a:defRPr>
            </a:pPr>
            <a:r>
              <a:t>A terminal can host different shells. Bash is one shell and also a scripting language.</a:t>
            </a:r>
          </a:p>
        </p:txBody>
      </p:sp>
    </p:spTree>
    <p:extLst>
      <p:ext uri="{BB962C8B-B14F-4D97-AF65-F5344CB8AC3E}">
        <p14:creationId xmlns:p14="http://schemas.microsoft.com/office/powerpoint/2010/main" val="6280484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eyebrow-4">
            <a:extLst>
              <a:ext uri="{FF2B5EF4-FFF2-40B4-BE49-F238E27FC236}">
                <a16:creationId xmlns:a16="http://schemas.microsoft.com/office/drawing/2014/main" id="{F570B76C-9F05-477B-A5BA-8220FF0D5A43}"/>
              </a:ext>
            </a:extLst>
          </p:cNvPr>
          <p:cNvSpPr>
            <a:spLocks noGrp="1"/>
          </p:cNvSpPr>
          <p:nvPr/>
        </p:nvSpPr>
        <p:spPr>
          <a:xfrm>
            <a:off x="457200" y="304800"/>
            <a:ext cx="4000500" cy="266700"/>
          </a:xfrm>
          <a:prstGeom prst="rect">
            <a:avLst/>
          </a:prstGeom>
        </p:spPr>
        <p:txBody>
          <a:bodyPr wrap="square" lIns="0" tIns="0" rIns="0" bIns="0" anchor="t">
            <a:normAutofit/>
          </a:bodyPr>
          <a:lstStyle/>
          <a:p>
            <a:pPr algn="l">
              <a:defRPr sz="1200" b="1">
                <a:solidFill>
                  <a:srgbClr val="3D8DFF"/>
                </a:solidFill>
                <a:latin typeface="Arial"/>
                <a:ea typeface="Arial"/>
                <a:cs typeface="Arial"/>
              </a:defRPr>
            </a:pPr>
            <a:r>
              <a:t>BASH SCRIPTING | WEEK 1</a:t>
            </a:r>
          </a:p>
        </p:txBody>
      </p:sp>
      <p:sp>
        <p:nvSpPr>
          <p:cNvPr id="2" name="title-4">
            <a:extLst>
              <a:ext uri="{FF2B5EF4-FFF2-40B4-BE49-F238E27FC236}">
                <a16:creationId xmlns:a16="http://schemas.microsoft.com/office/drawing/2014/main" id="{32D3A018-F001-4A1A-8763-37037D9B2472}"/>
              </a:ext>
            </a:extLst>
          </p:cNvPr>
          <p:cNvSpPr>
            <a:spLocks noGrp="1"/>
          </p:cNvSpPr>
          <p:nvPr/>
        </p:nvSpPr>
        <p:spPr>
          <a:xfrm>
            <a:off x="457200" y="723900"/>
            <a:ext cx="10668000" cy="723900"/>
          </a:xfrm>
          <a:prstGeom prst="rect">
            <a:avLst/>
          </a:prstGeom>
        </p:spPr>
        <p:txBody>
          <a:bodyPr wrap="square" lIns="0" tIns="0" rIns="0" bIns="0" anchor="t">
            <a:normAutofit/>
          </a:bodyPr>
          <a:lstStyle/>
          <a:p>
            <a:pPr algn="l">
              <a:defRPr sz="3300" b="1">
                <a:solidFill>
                  <a:srgbClr val="111111"/>
                </a:solidFill>
                <a:latin typeface="Arial"/>
                <a:ea typeface="Arial"/>
                <a:cs typeface="Arial"/>
              </a:defRPr>
            </a:pPr>
            <a:r>
              <a:t>A script is a file that Bash reads from top to bottom</a:t>
            </a:r>
          </a:p>
        </p:txBody>
      </p:sp>
      <p:sp>
        <p:nvSpPr>
          <p:cNvPr id="3" name="header-rule-4">
            <a:extLst>
              <a:ext uri="{FF2B5EF4-FFF2-40B4-BE49-F238E27FC236}">
                <a16:creationId xmlns:a16="http://schemas.microsoft.com/office/drawing/2014/main" id="{EBC005E9-968F-4919-B7C4-2949DD1490FC}"/>
              </a:ext>
            </a:extLst>
          </p:cNvPr>
          <p:cNvSpPr>
            <a:spLocks noGrp="1"/>
          </p:cNvSpPr>
          <p:nvPr/>
        </p:nvSpPr>
        <p:spPr>
          <a:xfrm>
            <a:off x="457200" y="1552575"/>
            <a:ext cx="11277600" cy="19050"/>
          </a:xfrm>
          <a:prstGeom prst="rect">
            <a:avLst/>
          </a:prstGeom>
          <a:solidFill>
            <a:srgbClr val="111111"/>
          </a:solidFill>
          <a:ln w="0">
            <a:solidFill>
              <a:srgbClr val="11111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page-4">
            <a:extLst>
              <a:ext uri="{FF2B5EF4-FFF2-40B4-BE49-F238E27FC236}">
                <a16:creationId xmlns:a16="http://schemas.microsoft.com/office/drawing/2014/main" id="{24D1D9F1-B903-44B5-962A-A3CB7AB08D9A}"/>
              </a:ext>
            </a:extLst>
          </p:cNvPr>
          <p:cNvSpPr>
            <a:spLocks noGrp="1"/>
          </p:cNvSpPr>
          <p:nvPr/>
        </p:nvSpPr>
        <p:spPr>
          <a:xfrm>
            <a:off x="11239500" y="6238875"/>
            <a:ext cx="495300" cy="228600"/>
          </a:xfrm>
          <a:prstGeom prst="rect">
            <a:avLst/>
          </a:prstGeom>
        </p:spPr>
        <p:txBody>
          <a:bodyPr wrap="square" lIns="0" tIns="0" rIns="0" bIns="0" anchor="t">
            <a:normAutofit/>
          </a:bodyPr>
          <a:lstStyle/>
          <a:p>
            <a:pPr algn="r">
              <a:defRPr sz="1200" b="0">
                <a:solidFill>
                  <a:srgbClr val="5D6470"/>
                </a:solidFill>
                <a:latin typeface="Arial"/>
                <a:ea typeface="Arial"/>
                <a:cs typeface="Arial"/>
              </a:defRPr>
            </a:pPr>
            <a:r>
              <a:t>04</a:t>
            </a:r>
          </a:p>
        </p:txBody>
      </p:sp>
      <p:sp>
        <p:nvSpPr>
          <p:cNvPr id="5" name="footer-4">
            <a:extLst>
              <a:ext uri="{FF2B5EF4-FFF2-40B4-BE49-F238E27FC236}">
                <a16:creationId xmlns:a16="http://schemas.microsoft.com/office/drawing/2014/main" id="{500FE300-6093-410B-BE99-009D30BC2698}"/>
              </a:ext>
            </a:extLst>
          </p:cNvPr>
          <p:cNvSpPr>
            <a:spLocks noGrp="1"/>
          </p:cNvSpPr>
          <p:nvPr/>
        </p:nvSpPr>
        <p:spPr>
          <a:xfrm>
            <a:off x="457200" y="6238875"/>
            <a:ext cx="2857500" cy="228600"/>
          </a:xfrm>
          <a:prstGeom prst="rect">
            <a:avLst/>
          </a:prstGeom>
        </p:spPr>
        <p:txBody>
          <a:bodyPr wrap="square" lIns="0" tIns="0" rIns="0" bIns="0" anchor="t">
            <a:normAutofit/>
          </a:bodyPr>
          <a:lstStyle/>
          <a:p>
            <a:pPr algn="l">
              <a:defRPr sz="1050" b="0">
                <a:solidFill>
                  <a:srgbClr val="5D6470"/>
                </a:solidFill>
                <a:latin typeface="Arial"/>
                <a:ea typeface="Arial"/>
                <a:cs typeface="Arial"/>
              </a:defRPr>
            </a:pPr>
            <a:r>
              <a:t>Muhammad Khalid Khan</a:t>
            </a:r>
          </a:p>
        </p:txBody>
      </p:sp>
      <p:sp>
        <p:nvSpPr>
          <p:cNvPr id="6" name="execution-path">
            <a:extLst>
              <a:ext uri="{FF2B5EF4-FFF2-40B4-BE49-F238E27FC236}">
                <a16:creationId xmlns:a16="http://schemas.microsoft.com/office/drawing/2014/main" id="{3F702DAC-ED39-4CB8-8B9C-B37950CA3CA0}"/>
              </a:ext>
            </a:extLst>
          </p:cNvPr>
          <p:cNvSpPr>
            <a:spLocks noGrp="1"/>
          </p:cNvSpPr>
          <p:nvPr/>
        </p:nvSpPr>
        <p:spPr>
          <a:xfrm>
            <a:off x="1352550" y="3381375"/>
            <a:ext cx="9382125" cy="66675"/>
          </a:xfrm>
          <a:prstGeom prst="rect">
            <a:avLst/>
          </a:prstGeom>
          <a:solidFill>
            <a:srgbClr val="D0EDFA"/>
          </a:solidFill>
          <a:ln w="0">
            <a:solidFill>
              <a:srgbClr val="D0EDF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execution-step-1">
            <a:extLst>
              <a:ext uri="{FF2B5EF4-FFF2-40B4-BE49-F238E27FC236}">
                <a16:creationId xmlns:a16="http://schemas.microsoft.com/office/drawing/2014/main" id="{07B98355-83F4-408A-B9E8-2205544BF5D0}"/>
              </a:ext>
            </a:extLst>
          </p:cNvPr>
          <p:cNvSpPr>
            <a:spLocks noGrp="1"/>
          </p:cNvSpPr>
          <p:nvPr/>
        </p:nvSpPr>
        <p:spPr>
          <a:xfrm>
            <a:off x="666750" y="2457450"/>
            <a:ext cx="2286000" cy="1952625"/>
          </a:xfrm>
          <a:prstGeom prst="rect">
            <a:avLst/>
          </a:prstGeom>
          <a:solidFill>
            <a:srgbClr val="EDEDED"/>
          </a:solidFill>
          <a:ln w="0">
            <a:solidFill>
              <a:srgbClr val="EDEDE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execution-num-1">
            <a:extLst>
              <a:ext uri="{FF2B5EF4-FFF2-40B4-BE49-F238E27FC236}">
                <a16:creationId xmlns:a16="http://schemas.microsoft.com/office/drawing/2014/main" id="{983EECBF-BA31-4A15-8469-043981A5FD68}"/>
              </a:ext>
            </a:extLst>
          </p:cNvPr>
          <p:cNvSpPr>
            <a:spLocks noGrp="1"/>
          </p:cNvSpPr>
          <p:nvPr/>
        </p:nvSpPr>
        <p:spPr>
          <a:xfrm>
            <a:off x="857250" y="2647950"/>
            <a:ext cx="381000" cy="323850"/>
          </a:xfrm>
          <a:prstGeom prst="rect">
            <a:avLst/>
          </a:prstGeom>
        </p:spPr>
        <p:txBody>
          <a:bodyPr wrap="square" lIns="0" tIns="0" rIns="0" bIns="0" anchor="t">
            <a:normAutofit/>
          </a:bodyPr>
          <a:lstStyle/>
          <a:p>
            <a:pPr algn="l">
              <a:defRPr sz="1800" b="1">
                <a:solidFill>
                  <a:srgbClr val="3D8DFF"/>
                </a:solidFill>
                <a:latin typeface="Arial"/>
                <a:ea typeface="Arial"/>
                <a:cs typeface="Arial"/>
              </a:defRPr>
            </a:pPr>
            <a:r>
              <a:t>1</a:t>
            </a:r>
          </a:p>
        </p:txBody>
      </p:sp>
      <p:sp>
        <p:nvSpPr>
          <p:cNvPr id="9" name="execution-title-1">
            <a:extLst>
              <a:ext uri="{FF2B5EF4-FFF2-40B4-BE49-F238E27FC236}">
                <a16:creationId xmlns:a16="http://schemas.microsoft.com/office/drawing/2014/main" id="{7B858F0E-B991-4F1E-B0A9-A501DEB9BB46}"/>
              </a:ext>
            </a:extLst>
          </p:cNvPr>
          <p:cNvSpPr>
            <a:spLocks noGrp="1"/>
          </p:cNvSpPr>
          <p:nvPr/>
        </p:nvSpPr>
        <p:spPr>
          <a:xfrm>
            <a:off x="857250" y="3143250"/>
            <a:ext cx="1809750" cy="342900"/>
          </a:xfrm>
          <a:prstGeom prst="rect">
            <a:avLst/>
          </a:prstGeom>
        </p:spPr>
        <p:txBody>
          <a:bodyPr wrap="square" lIns="0" tIns="0" rIns="0" bIns="0" anchor="t">
            <a:normAutofit/>
          </a:bodyPr>
          <a:lstStyle/>
          <a:p>
            <a:pPr algn="l">
              <a:defRPr sz="1800" b="1">
                <a:solidFill>
                  <a:srgbClr val="111111"/>
                </a:solidFill>
                <a:latin typeface="Arial"/>
                <a:ea typeface="Arial"/>
                <a:cs typeface="Arial"/>
              </a:defRPr>
            </a:pPr>
            <a:r>
              <a:t>WRITE</a:t>
            </a:r>
          </a:p>
        </p:txBody>
      </p:sp>
      <p:sp>
        <p:nvSpPr>
          <p:cNvPr id="10" name="execution-body-1">
            <a:extLst>
              <a:ext uri="{FF2B5EF4-FFF2-40B4-BE49-F238E27FC236}">
                <a16:creationId xmlns:a16="http://schemas.microsoft.com/office/drawing/2014/main" id="{0EF33212-9203-453F-9845-C654ED005231}"/>
              </a:ext>
            </a:extLst>
          </p:cNvPr>
          <p:cNvSpPr>
            <a:spLocks noGrp="1"/>
          </p:cNvSpPr>
          <p:nvPr/>
        </p:nvSpPr>
        <p:spPr>
          <a:xfrm>
            <a:off x="857250" y="3762375"/>
            <a:ext cx="1809750" cy="457200"/>
          </a:xfrm>
          <a:prstGeom prst="rect">
            <a:avLst/>
          </a:prstGeom>
        </p:spPr>
        <p:txBody>
          <a:bodyPr wrap="square" lIns="0" tIns="0" rIns="0" bIns="0" anchor="t">
            <a:normAutofit/>
          </a:bodyPr>
          <a:lstStyle/>
          <a:p>
            <a:pPr algn="l">
              <a:defRPr sz="1425" b="0">
                <a:solidFill>
                  <a:srgbClr val="5D6470"/>
                </a:solidFill>
                <a:latin typeface="Arial"/>
                <a:ea typeface="Arial"/>
                <a:cs typeface="Arial"/>
              </a:defRPr>
            </a:pPr>
            <a:r>
              <a:t>Create a text file</a:t>
            </a:r>
          </a:p>
        </p:txBody>
      </p:sp>
      <p:sp>
        <p:nvSpPr>
          <p:cNvPr id="11" name="execution-step-2">
            <a:extLst>
              <a:ext uri="{FF2B5EF4-FFF2-40B4-BE49-F238E27FC236}">
                <a16:creationId xmlns:a16="http://schemas.microsoft.com/office/drawing/2014/main" id="{FA4A07CB-9612-4490-8783-77905AFE80C8}"/>
              </a:ext>
            </a:extLst>
          </p:cNvPr>
          <p:cNvSpPr>
            <a:spLocks noGrp="1"/>
          </p:cNvSpPr>
          <p:nvPr/>
        </p:nvSpPr>
        <p:spPr>
          <a:xfrm>
            <a:off x="3476625" y="2457450"/>
            <a:ext cx="2286000" cy="1952625"/>
          </a:xfrm>
          <a:prstGeom prst="rect">
            <a:avLst/>
          </a:prstGeom>
          <a:solidFill>
            <a:srgbClr val="D0EDFA"/>
          </a:solidFill>
          <a:ln w="0">
            <a:solidFill>
              <a:srgbClr val="D0EDF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execution-num-2">
            <a:extLst>
              <a:ext uri="{FF2B5EF4-FFF2-40B4-BE49-F238E27FC236}">
                <a16:creationId xmlns:a16="http://schemas.microsoft.com/office/drawing/2014/main" id="{C49EF0B8-D641-4AD3-812B-D76FFA4CD4EA}"/>
              </a:ext>
            </a:extLst>
          </p:cNvPr>
          <p:cNvSpPr>
            <a:spLocks noGrp="1"/>
          </p:cNvSpPr>
          <p:nvPr/>
        </p:nvSpPr>
        <p:spPr>
          <a:xfrm>
            <a:off x="3667125" y="2647950"/>
            <a:ext cx="381000" cy="323850"/>
          </a:xfrm>
          <a:prstGeom prst="rect">
            <a:avLst/>
          </a:prstGeom>
        </p:spPr>
        <p:txBody>
          <a:bodyPr wrap="square" lIns="0" tIns="0" rIns="0" bIns="0" anchor="t">
            <a:normAutofit/>
          </a:bodyPr>
          <a:lstStyle/>
          <a:p>
            <a:pPr algn="l">
              <a:defRPr sz="1800" b="1">
                <a:solidFill>
                  <a:srgbClr val="3D8DFF"/>
                </a:solidFill>
                <a:latin typeface="Arial"/>
                <a:ea typeface="Arial"/>
                <a:cs typeface="Arial"/>
              </a:defRPr>
            </a:pPr>
            <a:r>
              <a:t>2</a:t>
            </a:r>
          </a:p>
        </p:txBody>
      </p:sp>
      <p:sp>
        <p:nvSpPr>
          <p:cNvPr id="13" name="execution-title-2">
            <a:extLst>
              <a:ext uri="{FF2B5EF4-FFF2-40B4-BE49-F238E27FC236}">
                <a16:creationId xmlns:a16="http://schemas.microsoft.com/office/drawing/2014/main" id="{DE757F37-9477-40EE-B134-4A114798FE76}"/>
              </a:ext>
            </a:extLst>
          </p:cNvPr>
          <p:cNvSpPr>
            <a:spLocks noGrp="1"/>
          </p:cNvSpPr>
          <p:nvPr/>
        </p:nvSpPr>
        <p:spPr>
          <a:xfrm>
            <a:off x="3667125" y="3143250"/>
            <a:ext cx="1809750" cy="342900"/>
          </a:xfrm>
          <a:prstGeom prst="rect">
            <a:avLst/>
          </a:prstGeom>
        </p:spPr>
        <p:txBody>
          <a:bodyPr wrap="square" lIns="0" tIns="0" rIns="0" bIns="0" anchor="t">
            <a:normAutofit/>
          </a:bodyPr>
          <a:lstStyle/>
          <a:p>
            <a:pPr algn="l">
              <a:defRPr sz="1800" b="1">
                <a:solidFill>
                  <a:srgbClr val="111111"/>
                </a:solidFill>
                <a:latin typeface="Arial"/>
                <a:ea typeface="Arial"/>
                <a:cs typeface="Arial"/>
              </a:defRPr>
            </a:pPr>
            <a:r>
              <a:t>SELECT</a:t>
            </a:r>
          </a:p>
        </p:txBody>
      </p:sp>
      <p:sp>
        <p:nvSpPr>
          <p:cNvPr id="14" name="execution-body-2">
            <a:extLst>
              <a:ext uri="{FF2B5EF4-FFF2-40B4-BE49-F238E27FC236}">
                <a16:creationId xmlns:a16="http://schemas.microsoft.com/office/drawing/2014/main" id="{054335C5-BB77-41E0-8B1F-8EA36C7F5C94}"/>
              </a:ext>
            </a:extLst>
          </p:cNvPr>
          <p:cNvSpPr>
            <a:spLocks noGrp="1"/>
          </p:cNvSpPr>
          <p:nvPr/>
        </p:nvSpPr>
        <p:spPr>
          <a:xfrm>
            <a:off x="3667125" y="3762375"/>
            <a:ext cx="1809750" cy="457200"/>
          </a:xfrm>
          <a:prstGeom prst="rect">
            <a:avLst/>
          </a:prstGeom>
        </p:spPr>
        <p:txBody>
          <a:bodyPr wrap="square" lIns="0" tIns="0" rIns="0" bIns="0" anchor="t">
            <a:normAutofit/>
          </a:bodyPr>
          <a:lstStyle/>
          <a:p>
            <a:pPr algn="l">
              <a:defRPr sz="1425" b="0">
                <a:solidFill>
                  <a:srgbClr val="5D6470"/>
                </a:solidFill>
                <a:latin typeface="Arial"/>
                <a:ea typeface="Arial"/>
                <a:cs typeface="Arial"/>
              </a:defRPr>
            </a:pPr>
            <a:r>
              <a:t>Choose Bash</a:t>
            </a:r>
          </a:p>
        </p:txBody>
      </p:sp>
      <p:sp>
        <p:nvSpPr>
          <p:cNvPr id="15" name="execution-step-3">
            <a:extLst>
              <a:ext uri="{FF2B5EF4-FFF2-40B4-BE49-F238E27FC236}">
                <a16:creationId xmlns:a16="http://schemas.microsoft.com/office/drawing/2014/main" id="{49FFC168-3767-4AA1-A8D9-3842DCF81766}"/>
              </a:ext>
            </a:extLst>
          </p:cNvPr>
          <p:cNvSpPr>
            <a:spLocks noGrp="1"/>
          </p:cNvSpPr>
          <p:nvPr/>
        </p:nvSpPr>
        <p:spPr>
          <a:xfrm>
            <a:off x="6286500" y="2457450"/>
            <a:ext cx="2286000" cy="1952625"/>
          </a:xfrm>
          <a:prstGeom prst="rect">
            <a:avLst/>
          </a:prstGeom>
          <a:solidFill>
            <a:srgbClr val="EDEDED"/>
          </a:solidFill>
          <a:ln w="0">
            <a:solidFill>
              <a:srgbClr val="EDEDE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6" name="execution-num-3">
            <a:extLst>
              <a:ext uri="{FF2B5EF4-FFF2-40B4-BE49-F238E27FC236}">
                <a16:creationId xmlns:a16="http://schemas.microsoft.com/office/drawing/2014/main" id="{F2B2BC9F-C098-428D-A63A-BB81CE035A23}"/>
              </a:ext>
            </a:extLst>
          </p:cNvPr>
          <p:cNvSpPr>
            <a:spLocks noGrp="1"/>
          </p:cNvSpPr>
          <p:nvPr/>
        </p:nvSpPr>
        <p:spPr>
          <a:xfrm>
            <a:off x="6477000" y="2647950"/>
            <a:ext cx="381000" cy="323850"/>
          </a:xfrm>
          <a:prstGeom prst="rect">
            <a:avLst/>
          </a:prstGeom>
        </p:spPr>
        <p:txBody>
          <a:bodyPr wrap="square" lIns="0" tIns="0" rIns="0" bIns="0" anchor="t">
            <a:normAutofit/>
          </a:bodyPr>
          <a:lstStyle/>
          <a:p>
            <a:pPr algn="l">
              <a:defRPr sz="1800" b="1">
                <a:solidFill>
                  <a:srgbClr val="3D8DFF"/>
                </a:solidFill>
                <a:latin typeface="Arial"/>
                <a:ea typeface="Arial"/>
                <a:cs typeface="Arial"/>
              </a:defRPr>
            </a:pPr>
            <a:r>
              <a:t>3</a:t>
            </a:r>
          </a:p>
        </p:txBody>
      </p:sp>
      <p:sp>
        <p:nvSpPr>
          <p:cNvPr id="17" name="execution-title-3">
            <a:extLst>
              <a:ext uri="{FF2B5EF4-FFF2-40B4-BE49-F238E27FC236}">
                <a16:creationId xmlns:a16="http://schemas.microsoft.com/office/drawing/2014/main" id="{B8702EAC-ADEC-434B-B3F2-0068D365B1E9}"/>
              </a:ext>
            </a:extLst>
          </p:cNvPr>
          <p:cNvSpPr>
            <a:spLocks noGrp="1"/>
          </p:cNvSpPr>
          <p:nvPr/>
        </p:nvSpPr>
        <p:spPr>
          <a:xfrm>
            <a:off x="6477000" y="3143250"/>
            <a:ext cx="1809750" cy="342900"/>
          </a:xfrm>
          <a:prstGeom prst="rect">
            <a:avLst/>
          </a:prstGeom>
        </p:spPr>
        <p:txBody>
          <a:bodyPr wrap="square" lIns="0" tIns="0" rIns="0" bIns="0" anchor="t">
            <a:normAutofit/>
          </a:bodyPr>
          <a:lstStyle/>
          <a:p>
            <a:pPr algn="l">
              <a:defRPr sz="1800" b="1">
                <a:solidFill>
                  <a:srgbClr val="111111"/>
                </a:solidFill>
                <a:latin typeface="Arial"/>
                <a:ea typeface="Arial"/>
                <a:cs typeface="Arial"/>
              </a:defRPr>
            </a:pPr>
            <a:r>
              <a:t>EXECUTE</a:t>
            </a:r>
          </a:p>
        </p:txBody>
      </p:sp>
      <p:sp>
        <p:nvSpPr>
          <p:cNvPr id="18" name="execution-body-3">
            <a:extLst>
              <a:ext uri="{FF2B5EF4-FFF2-40B4-BE49-F238E27FC236}">
                <a16:creationId xmlns:a16="http://schemas.microsoft.com/office/drawing/2014/main" id="{86B0658D-A335-4AF5-9389-5C0DC047FFB8}"/>
              </a:ext>
            </a:extLst>
          </p:cNvPr>
          <p:cNvSpPr>
            <a:spLocks noGrp="1"/>
          </p:cNvSpPr>
          <p:nvPr/>
        </p:nvSpPr>
        <p:spPr>
          <a:xfrm>
            <a:off x="6477000" y="3762375"/>
            <a:ext cx="1809750" cy="457200"/>
          </a:xfrm>
          <a:prstGeom prst="rect">
            <a:avLst/>
          </a:prstGeom>
        </p:spPr>
        <p:txBody>
          <a:bodyPr wrap="square" lIns="0" tIns="0" rIns="0" bIns="0" anchor="t">
            <a:normAutofit/>
          </a:bodyPr>
          <a:lstStyle/>
          <a:p>
            <a:pPr algn="l">
              <a:defRPr sz="1425" b="0">
                <a:solidFill>
                  <a:srgbClr val="5D6470"/>
                </a:solidFill>
                <a:latin typeface="Arial"/>
                <a:ea typeface="Arial"/>
                <a:cs typeface="Arial"/>
              </a:defRPr>
            </a:pPr>
            <a:r>
              <a:t>Run each command</a:t>
            </a:r>
          </a:p>
        </p:txBody>
      </p:sp>
      <p:sp>
        <p:nvSpPr>
          <p:cNvPr id="19" name="execution-step-4">
            <a:extLst>
              <a:ext uri="{FF2B5EF4-FFF2-40B4-BE49-F238E27FC236}">
                <a16:creationId xmlns:a16="http://schemas.microsoft.com/office/drawing/2014/main" id="{8414DC0E-9C4D-43B1-9E4A-BEA5A149F9DA}"/>
              </a:ext>
            </a:extLst>
          </p:cNvPr>
          <p:cNvSpPr>
            <a:spLocks noGrp="1"/>
          </p:cNvSpPr>
          <p:nvPr/>
        </p:nvSpPr>
        <p:spPr>
          <a:xfrm>
            <a:off x="9096375" y="2457450"/>
            <a:ext cx="2286000" cy="1952625"/>
          </a:xfrm>
          <a:prstGeom prst="rect">
            <a:avLst/>
          </a:prstGeom>
          <a:solidFill>
            <a:srgbClr val="EDEDED"/>
          </a:solidFill>
          <a:ln w="0">
            <a:solidFill>
              <a:srgbClr val="EDEDE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0" name="execution-num-4">
            <a:extLst>
              <a:ext uri="{FF2B5EF4-FFF2-40B4-BE49-F238E27FC236}">
                <a16:creationId xmlns:a16="http://schemas.microsoft.com/office/drawing/2014/main" id="{C1116C0C-6503-4E20-A0EA-E632175EBFB9}"/>
              </a:ext>
            </a:extLst>
          </p:cNvPr>
          <p:cNvSpPr>
            <a:spLocks noGrp="1"/>
          </p:cNvSpPr>
          <p:nvPr/>
        </p:nvSpPr>
        <p:spPr>
          <a:xfrm>
            <a:off x="9286875" y="2647950"/>
            <a:ext cx="381000" cy="323850"/>
          </a:xfrm>
          <a:prstGeom prst="rect">
            <a:avLst/>
          </a:prstGeom>
        </p:spPr>
        <p:txBody>
          <a:bodyPr wrap="square" lIns="0" tIns="0" rIns="0" bIns="0" anchor="t">
            <a:normAutofit/>
          </a:bodyPr>
          <a:lstStyle/>
          <a:p>
            <a:pPr algn="l">
              <a:defRPr sz="1800" b="1">
                <a:solidFill>
                  <a:srgbClr val="3D8DFF"/>
                </a:solidFill>
                <a:latin typeface="Arial"/>
                <a:ea typeface="Arial"/>
                <a:cs typeface="Arial"/>
              </a:defRPr>
            </a:pPr>
            <a:r>
              <a:t>4</a:t>
            </a:r>
          </a:p>
        </p:txBody>
      </p:sp>
      <p:sp>
        <p:nvSpPr>
          <p:cNvPr id="21" name="execution-title-4">
            <a:extLst>
              <a:ext uri="{FF2B5EF4-FFF2-40B4-BE49-F238E27FC236}">
                <a16:creationId xmlns:a16="http://schemas.microsoft.com/office/drawing/2014/main" id="{1D3B09F2-B96D-4551-9BF4-C99444125028}"/>
              </a:ext>
            </a:extLst>
          </p:cNvPr>
          <p:cNvSpPr>
            <a:spLocks noGrp="1"/>
          </p:cNvSpPr>
          <p:nvPr/>
        </p:nvSpPr>
        <p:spPr>
          <a:xfrm>
            <a:off x="9286875" y="3143250"/>
            <a:ext cx="1809750" cy="342900"/>
          </a:xfrm>
          <a:prstGeom prst="rect">
            <a:avLst/>
          </a:prstGeom>
        </p:spPr>
        <p:txBody>
          <a:bodyPr wrap="square" lIns="0" tIns="0" rIns="0" bIns="0" anchor="t">
            <a:normAutofit/>
          </a:bodyPr>
          <a:lstStyle/>
          <a:p>
            <a:pPr algn="l">
              <a:defRPr sz="1800" b="1">
                <a:solidFill>
                  <a:srgbClr val="111111"/>
                </a:solidFill>
                <a:latin typeface="Arial"/>
                <a:ea typeface="Arial"/>
                <a:cs typeface="Arial"/>
              </a:defRPr>
            </a:pPr>
            <a:r>
              <a:t>OBSERVE</a:t>
            </a:r>
          </a:p>
        </p:txBody>
      </p:sp>
      <p:sp>
        <p:nvSpPr>
          <p:cNvPr id="22" name="execution-body-4">
            <a:extLst>
              <a:ext uri="{FF2B5EF4-FFF2-40B4-BE49-F238E27FC236}">
                <a16:creationId xmlns:a16="http://schemas.microsoft.com/office/drawing/2014/main" id="{8467F825-5D62-4BC6-94B6-403AFAF552C3}"/>
              </a:ext>
            </a:extLst>
          </p:cNvPr>
          <p:cNvSpPr>
            <a:spLocks noGrp="1"/>
          </p:cNvSpPr>
          <p:nvPr/>
        </p:nvSpPr>
        <p:spPr>
          <a:xfrm>
            <a:off x="9286875" y="3762375"/>
            <a:ext cx="1809750" cy="457200"/>
          </a:xfrm>
          <a:prstGeom prst="rect">
            <a:avLst/>
          </a:prstGeom>
        </p:spPr>
        <p:txBody>
          <a:bodyPr wrap="square" lIns="0" tIns="0" rIns="0" bIns="0" anchor="t">
            <a:normAutofit/>
          </a:bodyPr>
          <a:lstStyle/>
          <a:p>
            <a:pPr algn="l">
              <a:defRPr sz="1425" b="0">
                <a:solidFill>
                  <a:srgbClr val="5D6470"/>
                </a:solidFill>
                <a:latin typeface="Arial"/>
                <a:ea typeface="Arial"/>
                <a:cs typeface="Arial"/>
              </a:defRPr>
            </a:pPr>
            <a:r>
              <a:t>Read output + status</a:t>
            </a:r>
          </a:p>
        </p:txBody>
      </p:sp>
      <p:sp>
        <p:nvSpPr>
          <p:cNvPr id="23" name="execution-command">
            <a:extLst>
              <a:ext uri="{FF2B5EF4-FFF2-40B4-BE49-F238E27FC236}">
                <a16:creationId xmlns:a16="http://schemas.microsoft.com/office/drawing/2014/main" id="{B48B9923-7B17-4440-B3FF-36A0AB6EF094}"/>
              </a:ext>
            </a:extLst>
          </p:cNvPr>
          <p:cNvSpPr>
            <a:spLocks noGrp="1"/>
          </p:cNvSpPr>
          <p:nvPr/>
        </p:nvSpPr>
        <p:spPr>
          <a:xfrm>
            <a:off x="1905000" y="4953000"/>
            <a:ext cx="8382000" cy="685800"/>
          </a:xfrm>
          <a:prstGeom prst="rect">
            <a:avLst/>
          </a:prstGeom>
          <a:solidFill>
            <a:srgbClr val="17212B"/>
          </a:solidFill>
          <a:ln w="0">
            <a:solidFill>
              <a:srgbClr val="17212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4" name="execution-code">
            <a:extLst>
              <a:ext uri="{FF2B5EF4-FFF2-40B4-BE49-F238E27FC236}">
                <a16:creationId xmlns:a16="http://schemas.microsoft.com/office/drawing/2014/main" id="{4B9843A0-2184-452E-BEDF-6FE4400E046D}"/>
              </a:ext>
            </a:extLst>
          </p:cNvPr>
          <p:cNvSpPr>
            <a:spLocks noGrp="1"/>
          </p:cNvSpPr>
          <p:nvPr/>
        </p:nvSpPr>
        <p:spPr>
          <a:xfrm>
            <a:off x="2143125" y="5172075"/>
            <a:ext cx="7905750" cy="304800"/>
          </a:xfrm>
          <a:prstGeom prst="rect">
            <a:avLst/>
          </a:prstGeom>
        </p:spPr>
        <p:txBody>
          <a:bodyPr wrap="square" lIns="0" tIns="0" rIns="0" bIns="0" anchor="t">
            <a:normAutofit/>
          </a:bodyPr>
          <a:lstStyle/>
          <a:p>
            <a:pPr algn="ctr">
              <a:defRPr sz="1500" b="0">
                <a:solidFill>
                  <a:srgbClr val="FFFFFF"/>
                </a:solidFill>
                <a:latin typeface="Courier New"/>
                <a:ea typeface="Courier New"/>
                <a:cs typeface="Courier New"/>
              </a:defRPr>
            </a:pPr>
            <a:r>
              <a:t>editor -&gt; first-script.sh -&gt; bash -&gt; commands -&gt; output + exit status</a:t>
            </a:r>
          </a:p>
        </p:txBody>
      </p:sp>
    </p:spTree>
    <p:extLst>
      <p:ext uri="{BB962C8B-B14F-4D97-AF65-F5344CB8AC3E}">
        <p14:creationId xmlns:p14="http://schemas.microsoft.com/office/powerpoint/2010/main" val="8852343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eyebrow-5">
            <a:extLst>
              <a:ext uri="{FF2B5EF4-FFF2-40B4-BE49-F238E27FC236}">
                <a16:creationId xmlns:a16="http://schemas.microsoft.com/office/drawing/2014/main" id="{09913971-F80D-4251-8101-1C2DE336536B}"/>
              </a:ext>
            </a:extLst>
          </p:cNvPr>
          <p:cNvSpPr>
            <a:spLocks noGrp="1"/>
          </p:cNvSpPr>
          <p:nvPr/>
        </p:nvSpPr>
        <p:spPr>
          <a:xfrm>
            <a:off x="457200" y="304800"/>
            <a:ext cx="4000500" cy="266700"/>
          </a:xfrm>
          <a:prstGeom prst="rect">
            <a:avLst/>
          </a:prstGeom>
        </p:spPr>
        <p:txBody>
          <a:bodyPr wrap="square" lIns="0" tIns="0" rIns="0" bIns="0" anchor="t">
            <a:normAutofit/>
          </a:bodyPr>
          <a:lstStyle/>
          <a:p>
            <a:pPr algn="l">
              <a:defRPr sz="1200" b="1">
                <a:solidFill>
                  <a:srgbClr val="3D8DFF"/>
                </a:solidFill>
                <a:latin typeface="Arial"/>
                <a:ea typeface="Arial"/>
                <a:cs typeface="Arial"/>
              </a:defRPr>
            </a:pPr>
            <a:r>
              <a:t>BASH SCRIPTING | WEEK 1</a:t>
            </a:r>
          </a:p>
        </p:txBody>
      </p:sp>
      <p:sp>
        <p:nvSpPr>
          <p:cNvPr id="2" name="title-5">
            <a:extLst>
              <a:ext uri="{FF2B5EF4-FFF2-40B4-BE49-F238E27FC236}">
                <a16:creationId xmlns:a16="http://schemas.microsoft.com/office/drawing/2014/main" id="{61C671B4-382C-42F0-8AE1-4949E263990F}"/>
              </a:ext>
            </a:extLst>
          </p:cNvPr>
          <p:cNvSpPr>
            <a:spLocks noGrp="1"/>
          </p:cNvSpPr>
          <p:nvPr/>
        </p:nvSpPr>
        <p:spPr>
          <a:xfrm>
            <a:off x="457200" y="723900"/>
            <a:ext cx="10668000" cy="723900"/>
          </a:xfrm>
          <a:prstGeom prst="rect">
            <a:avLst/>
          </a:prstGeom>
        </p:spPr>
        <p:txBody>
          <a:bodyPr wrap="square" lIns="0" tIns="0" rIns="0" bIns="0" anchor="t">
            <a:normAutofit/>
          </a:bodyPr>
          <a:lstStyle/>
          <a:p>
            <a:pPr algn="l">
              <a:defRPr sz="3300" b="1">
                <a:solidFill>
                  <a:srgbClr val="111111"/>
                </a:solidFill>
                <a:latin typeface="Arial"/>
                <a:ea typeface="Arial"/>
                <a:cs typeface="Arial"/>
              </a:defRPr>
            </a:pPr>
            <a:r>
              <a:t>Four parts make a first script readable and runnable</a:t>
            </a:r>
          </a:p>
        </p:txBody>
      </p:sp>
      <p:sp>
        <p:nvSpPr>
          <p:cNvPr id="3" name="header-rule-5">
            <a:extLst>
              <a:ext uri="{FF2B5EF4-FFF2-40B4-BE49-F238E27FC236}">
                <a16:creationId xmlns:a16="http://schemas.microsoft.com/office/drawing/2014/main" id="{3DE6CFB6-C85B-4201-813B-828665EF712A}"/>
              </a:ext>
            </a:extLst>
          </p:cNvPr>
          <p:cNvSpPr>
            <a:spLocks noGrp="1"/>
          </p:cNvSpPr>
          <p:nvPr/>
        </p:nvSpPr>
        <p:spPr>
          <a:xfrm>
            <a:off x="457200" y="1552575"/>
            <a:ext cx="11277600" cy="19050"/>
          </a:xfrm>
          <a:prstGeom prst="rect">
            <a:avLst/>
          </a:prstGeom>
          <a:solidFill>
            <a:srgbClr val="111111"/>
          </a:solidFill>
          <a:ln w="0">
            <a:solidFill>
              <a:srgbClr val="11111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page-5">
            <a:extLst>
              <a:ext uri="{FF2B5EF4-FFF2-40B4-BE49-F238E27FC236}">
                <a16:creationId xmlns:a16="http://schemas.microsoft.com/office/drawing/2014/main" id="{1DBA51ED-3636-4850-B68E-7871538A82AA}"/>
              </a:ext>
            </a:extLst>
          </p:cNvPr>
          <p:cNvSpPr>
            <a:spLocks noGrp="1"/>
          </p:cNvSpPr>
          <p:nvPr/>
        </p:nvSpPr>
        <p:spPr>
          <a:xfrm>
            <a:off x="11239500" y="6238875"/>
            <a:ext cx="495300" cy="228600"/>
          </a:xfrm>
          <a:prstGeom prst="rect">
            <a:avLst/>
          </a:prstGeom>
        </p:spPr>
        <p:txBody>
          <a:bodyPr wrap="square" lIns="0" tIns="0" rIns="0" bIns="0" anchor="t">
            <a:normAutofit/>
          </a:bodyPr>
          <a:lstStyle/>
          <a:p>
            <a:pPr algn="r">
              <a:defRPr sz="1200" b="0">
                <a:solidFill>
                  <a:srgbClr val="5D6470"/>
                </a:solidFill>
                <a:latin typeface="Arial"/>
                <a:ea typeface="Arial"/>
                <a:cs typeface="Arial"/>
              </a:defRPr>
            </a:pPr>
            <a:r>
              <a:t>05</a:t>
            </a:r>
          </a:p>
        </p:txBody>
      </p:sp>
      <p:sp>
        <p:nvSpPr>
          <p:cNvPr id="5" name="footer-5">
            <a:extLst>
              <a:ext uri="{FF2B5EF4-FFF2-40B4-BE49-F238E27FC236}">
                <a16:creationId xmlns:a16="http://schemas.microsoft.com/office/drawing/2014/main" id="{15B03105-F2D5-4653-A692-D7D902E69CF9}"/>
              </a:ext>
            </a:extLst>
          </p:cNvPr>
          <p:cNvSpPr>
            <a:spLocks noGrp="1"/>
          </p:cNvSpPr>
          <p:nvPr/>
        </p:nvSpPr>
        <p:spPr>
          <a:xfrm>
            <a:off x="457200" y="6238875"/>
            <a:ext cx="2857500" cy="228600"/>
          </a:xfrm>
          <a:prstGeom prst="rect">
            <a:avLst/>
          </a:prstGeom>
        </p:spPr>
        <p:txBody>
          <a:bodyPr wrap="square" lIns="0" tIns="0" rIns="0" bIns="0" anchor="t">
            <a:normAutofit/>
          </a:bodyPr>
          <a:lstStyle/>
          <a:p>
            <a:pPr algn="l">
              <a:defRPr sz="1050" b="0">
                <a:solidFill>
                  <a:srgbClr val="5D6470"/>
                </a:solidFill>
                <a:latin typeface="Arial"/>
                <a:ea typeface="Arial"/>
                <a:cs typeface="Arial"/>
              </a:defRPr>
            </a:pPr>
            <a:r>
              <a:t>Muhammad Khalid Khan</a:t>
            </a:r>
          </a:p>
        </p:txBody>
      </p:sp>
      <p:sp>
        <p:nvSpPr>
          <p:cNvPr id="6" name="anatomy-code-bg">
            <a:extLst>
              <a:ext uri="{FF2B5EF4-FFF2-40B4-BE49-F238E27FC236}">
                <a16:creationId xmlns:a16="http://schemas.microsoft.com/office/drawing/2014/main" id="{0B4E4A24-ABEB-4B67-B1A1-562E7F9707C7}"/>
              </a:ext>
            </a:extLst>
          </p:cNvPr>
          <p:cNvSpPr>
            <a:spLocks noGrp="1"/>
          </p:cNvSpPr>
          <p:nvPr/>
        </p:nvSpPr>
        <p:spPr>
          <a:xfrm>
            <a:off x="457200" y="1952625"/>
            <a:ext cx="5619750" cy="3714750"/>
          </a:xfrm>
          <a:prstGeom prst="rect">
            <a:avLst/>
          </a:prstGeom>
          <a:solidFill>
            <a:srgbClr val="17212B"/>
          </a:solidFill>
          <a:ln w="0">
            <a:solidFill>
              <a:srgbClr val="17212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anatomy-code">
            <a:extLst>
              <a:ext uri="{FF2B5EF4-FFF2-40B4-BE49-F238E27FC236}">
                <a16:creationId xmlns:a16="http://schemas.microsoft.com/office/drawing/2014/main" id="{7DCF98A9-4819-464C-A623-F976356E80BF}"/>
              </a:ext>
            </a:extLst>
          </p:cNvPr>
          <p:cNvSpPr>
            <a:spLocks noGrp="1"/>
          </p:cNvSpPr>
          <p:nvPr/>
        </p:nvSpPr>
        <p:spPr>
          <a:xfrm>
            <a:off x="742950" y="2286000"/>
            <a:ext cx="5048250" cy="3000375"/>
          </a:xfrm>
          <a:prstGeom prst="rect">
            <a:avLst/>
          </a:prstGeom>
        </p:spPr>
        <p:txBody>
          <a:bodyPr wrap="square" lIns="0" tIns="0" rIns="0" bIns="0" anchor="t">
            <a:normAutofit/>
          </a:bodyPr>
          <a:lstStyle/>
          <a:p>
            <a:pPr algn="l">
              <a:defRPr sz="1725" b="0">
                <a:solidFill>
                  <a:srgbClr val="FFFFFF"/>
                </a:solidFill>
                <a:latin typeface="Courier New"/>
                <a:ea typeface="Courier New"/>
                <a:cs typeface="Courier New"/>
              </a:defRPr>
            </a:pPr>
            <a:r>
              <a:t>#!/usr/bin/env bash
# Display identity information
printf '%s\n' 'System Identity'
whoami
hostname
pwd</a:t>
            </a:r>
          </a:p>
        </p:txBody>
      </p:sp>
      <p:sp>
        <p:nvSpPr>
          <p:cNvPr id="8" name="anatomy-num-01">
            <a:extLst>
              <a:ext uri="{FF2B5EF4-FFF2-40B4-BE49-F238E27FC236}">
                <a16:creationId xmlns:a16="http://schemas.microsoft.com/office/drawing/2014/main" id="{24C2E370-F44B-478F-A290-6DA0939A1A4B}"/>
              </a:ext>
            </a:extLst>
          </p:cNvPr>
          <p:cNvSpPr>
            <a:spLocks noGrp="1"/>
          </p:cNvSpPr>
          <p:nvPr/>
        </p:nvSpPr>
        <p:spPr>
          <a:xfrm>
            <a:off x="6572250" y="1981200"/>
            <a:ext cx="457200" cy="285750"/>
          </a:xfrm>
          <a:prstGeom prst="rect">
            <a:avLst/>
          </a:prstGeom>
        </p:spPr>
        <p:txBody>
          <a:bodyPr wrap="square" lIns="0" tIns="0" rIns="0" bIns="0" anchor="t">
            <a:normAutofit/>
          </a:bodyPr>
          <a:lstStyle/>
          <a:p>
            <a:pPr algn="l">
              <a:defRPr sz="1350" b="1">
                <a:solidFill>
                  <a:srgbClr val="3D8DFF"/>
                </a:solidFill>
                <a:latin typeface="Arial"/>
                <a:ea typeface="Arial"/>
                <a:cs typeface="Arial"/>
              </a:defRPr>
            </a:pPr>
            <a:r>
              <a:t>01</a:t>
            </a:r>
          </a:p>
        </p:txBody>
      </p:sp>
      <p:sp>
        <p:nvSpPr>
          <p:cNvPr id="9" name="anatomy-title-01">
            <a:extLst>
              <a:ext uri="{FF2B5EF4-FFF2-40B4-BE49-F238E27FC236}">
                <a16:creationId xmlns:a16="http://schemas.microsoft.com/office/drawing/2014/main" id="{F9737FEC-25B1-4E0D-A6AC-5960297AC105}"/>
              </a:ext>
            </a:extLst>
          </p:cNvPr>
          <p:cNvSpPr>
            <a:spLocks noGrp="1"/>
          </p:cNvSpPr>
          <p:nvPr/>
        </p:nvSpPr>
        <p:spPr>
          <a:xfrm>
            <a:off x="7181850" y="1981200"/>
            <a:ext cx="2571750" cy="304800"/>
          </a:xfrm>
          <a:prstGeom prst="rect">
            <a:avLst/>
          </a:prstGeom>
        </p:spPr>
        <p:txBody>
          <a:bodyPr wrap="square" lIns="0" tIns="0" rIns="0" bIns="0" anchor="t">
            <a:normAutofit/>
          </a:bodyPr>
          <a:lstStyle/>
          <a:p>
            <a:pPr algn="l">
              <a:defRPr sz="1650" b="1">
                <a:solidFill>
                  <a:srgbClr val="111111"/>
                </a:solidFill>
                <a:latin typeface="Arial"/>
                <a:ea typeface="Arial"/>
                <a:cs typeface="Arial"/>
              </a:defRPr>
            </a:pPr>
            <a:r>
              <a:t>SHEBANG</a:t>
            </a:r>
          </a:p>
        </p:txBody>
      </p:sp>
      <p:sp>
        <p:nvSpPr>
          <p:cNvPr id="10" name="anatomy-body-01">
            <a:extLst>
              <a:ext uri="{FF2B5EF4-FFF2-40B4-BE49-F238E27FC236}">
                <a16:creationId xmlns:a16="http://schemas.microsoft.com/office/drawing/2014/main" id="{25E227FB-214B-4680-BD58-3590E627C978}"/>
              </a:ext>
            </a:extLst>
          </p:cNvPr>
          <p:cNvSpPr>
            <a:spLocks noGrp="1"/>
          </p:cNvSpPr>
          <p:nvPr/>
        </p:nvSpPr>
        <p:spPr>
          <a:xfrm>
            <a:off x="7181850" y="2352675"/>
            <a:ext cx="4095750" cy="371475"/>
          </a:xfrm>
          <a:prstGeom prst="rect">
            <a:avLst/>
          </a:prstGeom>
        </p:spPr>
        <p:txBody>
          <a:bodyPr wrap="square" lIns="0" tIns="0" rIns="0" bIns="0" anchor="t">
            <a:normAutofit/>
          </a:bodyPr>
          <a:lstStyle/>
          <a:p>
            <a:pPr algn="l">
              <a:defRPr sz="1350" b="0">
                <a:solidFill>
                  <a:srgbClr val="5D6470"/>
                </a:solidFill>
                <a:latin typeface="Arial"/>
                <a:ea typeface="Arial"/>
                <a:cs typeface="Arial"/>
              </a:defRPr>
            </a:pPr>
            <a:r>
              <a:t>Selects Bash for direct execution.</a:t>
            </a:r>
          </a:p>
        </p:txBody>
      </p:sp>
      <p:sp>
        <p:nvSpPr>
          <p:cNvPr id="11" name="anatomy-num-02">
            <a:extLst>
              <a:ext uri="{FF2B5EF4-FFF2-40B4-BE49-F238E27FC236}">
                <a16:creationId xmlns:a16="http://schemas.microsoft.com/office/drawing/2014/main" id="{564F6392-DE3F-4E2E-919E-31048CF154BC}"/>
              </a:ext>
            </a:extLst>
          </p:cNvPr>
          <p:cNvSpPr>
            <a:spLocks noGrp="1"/>
          </p:cNvSpPr>
          <p:nvPr/>
        </p:nvSpPr>
        <p:spPr>
          <a:xfrm>
            <a:off x="6572250" y="2905125"/>
            <a:ext cx="457200" cy="285750"/>
          </a:xfrm>
          <a:prstGeom prst="rect">
            <a:avLst/>
          </a:prstGeom>
        </p:spPr>
        <p:txBody>
          <a:bodyPr wrap="square" lIns="0" tIns="0" rIns="0" bIns="0" anchor="t">
            <a:normAutofit/>
          </a:bodyPr>
          <a:lstStyle/>
          <a:p>
            <a:pPr algn="l">
              <a:defRPr sz="1350" b="1">
                <a:solidFill>
                  <a:srgbClr val="3D8DFF"/>
                </a:solidFill>
                <a:latin typeface="Arial"/>
                <a:ea typeface="Arial"/>
                <a:cs typeface="Arial"/>
              </a:defRPr>
            </a:pPr>
            <a:r>
              <a:t>02</a:t>
            </a:r>
          </a:p>
        </p:txBody>
      </p:sp>
      <p:sp>
        <p:nvSpPr>
          <p:cNvPr id="12" name="anatomy-title-02">
            <a:extLst>
              <a:ext uri="{FF2B5EF4-FFF2-40B4-BE49-F238E27FC236}">
                <a16:creationId xmlns:a16="http://schemas.microsoft.com/office/drawing/2014/main" id="{957779C8-3430-4170-B077-ED2D4CF714F7}"/>
              </a:ext>
            </a:extLst>
          </p:cNvPr>
          <p:cNvSpPr>
            <a:spLocks noGrp="1"/>
          </p:cNvSpPr>
          <p:nvPr/>
        </p:nvSpPr>
        <p:spPr>
          <a:xfrm>
            <a:off x="7181850" y="2905125"/>
            <a:ext cx="2571750" cy="304800"/>
          </a:xfrm>
          <a:prstGeom prst="rect">
            <a:avLst/>
          </a:prstGeom>
        </p:spPr>
        <p:txBody>
          <a:bodyPr wrap="square" lIns="0" tIns="0" rIns="0" bIns="0" anchor="t">
            <a:normAutofit/>
          </a:bodyPr>
          <a:lstStyle/>
          <a:p>
            <a:pPr algn="l">
              <a:defRPr sz="1650" b="1">
                <a:solidFill>
                  <a:srgbClr val="111111"/>
                </a:solidFill>
                <a:latin typeface="Arial"/>
                <a:ea typeface="Arial"/>
                <a:cs typeface="Arial"/>
              </a:defRPr>
            </a:pPr>
            <a:r>
              <a:t>DESCRIPTION</a:t>
            </a:r>
          </a:p>
        </p:txBody>
      </p:sp>
      <p:sp>
        <p:nvSpPr>
          <p:cNvPr id="13" name="anatomy-body-02">
            <a:extLst>
              <a:ext uri="{FF2B5EF4-FFF2-40B4-BE49-F238E27FC236}">
                <a16:creationId xmlns:a16="http://schemas.microsoft.com/office/drawing/2014/main" id="{D48ED6C5-FFED-4B87-A22E-22C7F8923ED3}"/>
              </a:ext>
            </a:extLst>
          </p:cNvPr>
          <p:cNvSpPr>
            <a:spLocks noGrp="1"/>
          </p:cNvSpPr>
          <p:nvPr/>
        </p:nvSpPr>
        <p:spPr>
          <a:xfrm>
            <a:off x="7181850" y="3276600"/>
            <a:ext cx="4095750" cy="371475"/>
          </a:xfrm>
          <a:prstGeom prst="rect">
            <a:avLst/>
          </a:prstGeom>
        </p:spPr>
        <p:txBody>
          <a:bodyPr wrap="square" lIns="0" tIns="0" rIns="0" bIns="0" anchor="t">
            <a:normAutofit/>
          </a:bodyPr>
          <a:lstStyle/>
          <a:p>
            <a:pPr algn="l">
              <a:defRPr sz="1350" b="0">
                <a:solidFill>
                  <a:srgbClr val="5D6470"/>
                </a:solidFill>
                <a:latin typeface="Arial"/>
                <a:ea typeface="Arial"/>
                <a:cs typeface="Arial"/>
              </a:defRPr>
            </a:pPr>
            <a:r>
              <a:t>Explains the script's purpose.</a:t>
            </a:r>
          </a:p>
        </p:txBody>
      </p:sp>
      <p:sp>
        <p:nvSpPr>
          <p:cNvPr id="14" name="anatomy-num-03">
            <a:extLst>
              <a:ext uri="{FF2B5EF4-FFF2-40B4-BE49-F238E27FC236}">
                <a16:creationId xmlns:a16="http://schemas.microsoft.com/office/drawing/2014/main" id="{3E18E715-59A4-4156-B892-A72A3EF056E6}"/>
              </a:ext>
            </a:extLst>
          </p:cNvPr>
          <p:cNvSpPr>
            <a:spLocks noGrp="1"/>
          </p:cNvSpPr>
          <p:nvPr/>
        </p:nvSpPr>
        <p:spPr>
          <a:xfrm>
            <a:off x="6572250" y="3829050"/>
            <a:ext cx="457200" cy="285750"/>
          </a:xfrm>
          <a:prstGeom prst="rect">
            <a:avLst/>
          </a:prstGeom>
        </p:spPr>
        <p:txBody>
          <a:bodyPr wrap="square" lIns="0" tIns="0" rIns="0" bIns="0" anchor="t">
            <a:normAutofit/>
          </a:bodyPr>
          <a:lstStyle/>
          <a:p>
            <a:pPr algn="l">
              <a:defRPr sz="1350" b="1">
                <a:solidFill>
                  <a:srgbClr val="3D8DFF"/>
                </a:solidFill>
                <a:latin typeface="Arial"/>
                <a:ea typeface="Arial"/>
                <a:cs typeface="Arial"/>
              </a:defRPr>
            </a:pPr>
            <a:r>
              <a:t>03</a:t>
            </a:r>
          </a:p>
        </p:txBody>
      </p:sp>
      <p:sp>
        <p:nvSpPr>
          <p:cNvPr id="15" name="anatomy-title-03">
            <a:extLst>
              <a:ext uri="{FF2B5EF4-FFF2-40B4-BE49-F238E27FC236}">
                <a16:creationId xmlns:a16="http://schemas.microsoft.com/office/drawing/2014/main" id="{FE58FDE6-9B2A-48AF-81DE-292E0D0007A7}"/>
              </a:ext>
            </a:extLst>
          </p:cNvPr>
          <p:cNvSpPr>
            <a:spLocks noGrp="1"/>
          </p:cNvSpPr>
          <p:nvPr/>
        </p:nvSpPr>
        <p:spPr>
          <a:xfrm>
            <a:off x="7181850" y="3829050"/>
            <a:ext cx="2571750" cy="304800"/>
          </a:xfrm>
          <a:prstGeom prst="rect">
            <a:avLst/>
          </a:prstGeom>
        </p:spPr>
        <p:txBody>
          <a:bodyPr wrap="square" lIns="0" tIns="0" rIns="0" bIns="0" anchor="t">
            <a:normAutofit/>
          </a:bodyPr>
          <a:lstStyle/>
          <a:p>
            <a:pPr algn="l">
              <a:defRPr sz="1650" b="1">
                <a:solidFill>
                  <a:srgbClr val="111111"/>
                </a:solidFill>
                <a:latin typeface="Arial"/>
                <a:ea typeface="Arial"/>
                <a:cs typeface="Arial"/>
              </a:defRPr>
            </a:pPr>
            <a:r>
              <a:t>OUTPUT</a:t>
            </a:r>
          </a:p>
        </p:txBody>
      </p:sp>
      <p:sp>
        <p:nvSpPr>
          <p:cNvPr id="16" name="anatomy-body-03">
            <a:extLst>
              <a:ext uri="{FF2B5EF4-FFF2-40B4-BE49-F238E27FC236}">
                <a16:creationId xmlns:a16="http://schemas.microsoft.com/office/drawing/2014/main" id="{B0D2B9F4-ED1D-4D26-836F-8712C48BC219}"/>
              </a:ext>
            </a:extLst>
          </p:cNvPr>
          <p:cNvSpPr>
            <a:spLocks noGrp="1"/>
          </p:cNvSpPr>
          <p:nvPr/>
        </p:nvSpPr>
        <p:spPr>
          <a:xfrm>
            <a:off x="7181850" y="4200525"/>
            <a:ext cx="4095750" cy="371475"/>
          </a:xfrm>
          <a:prstGeom prst="rect">
            <a:avLst/>
          </a:prstGeom>
        </p:spPr>
        <p:txBody>
          <a:bodyPr wrap="square" lIns="0" tIns="0" rIns="0" bIns="0" anchor="t">
            <a:normAutofit/>
          </a:bodyPr>
          <a:lstStyle/>
          <a:p>
            <a:pPr algn="l">
              <a:defRPr sz="1350" b="0">
                <a:solidFill>
                  <a:srgbClr val="5D6470"/>
                </a:solidFill>
                <a:latin typeface="Arial"/>
                <a:ea typeface="Arial"/>
                <a:cs typeface="Arial"/>
              </a:defRPr>
            </a:pPr>
            <a:r>
              <a:t>Gives the reader clear context.</a:t>
            </a:r>
          </a:p>
        </p:txBody>
      </p:sp>
      <p:sp>
        <p:nvSpPr>
          <p:cNvPr id="17" name="anatomy-num-04">
            <a:extLst>
              <a:ext uri="{FF2B5EF4-FFF2-40B4-BE49-F238E27FC236}">
                <a16:creationId xmlns:a16="http://schemas.microsoft.com/office/drawing/2014/main" id="{3BF27C17-6DA1-47C7-BEB1-A452313FE5D5}"/>
              </a:ext>
            </a:extLst>
          </p:cNvPr>
          <p:cNvSpPr>
            <a:spLocks noGrp="1"/>
          </p:cNvSpPr>
          <p:nvPr/>
        </p:nvSpPr>
        <p:spPr>
          <a:xfrm>
            <a:off x="6572250" y="4752975"/>
            <a:ext cx="457200" cy="285750"/>
          </a:xfrm>
          <a:prstGeom prst="rect">
            <a:avLst/>
          </a:prstGeom>
        </p:spPr>
        <p:txBody>
          <a:bodyPr wrap="square" lIns="0" tIns="0" rIns="0" bIns="0" anchor="t">
            <a:normAutofit/>
          </a:bodyPr>
          <a:lstStyle/>
          <a:p>
            <a:pPr algn="l">
              <a:defRPr sz="1350" b="1">
                <a:solidFill>
                  <a:srgbClr val="3D8DFF"/>
                </a:solidFill>
                <a:latin typeface="Arial"/>
                <a:ea typeface="Arial"/>
                <a:cs typeface="Arial"/>
              </a:defRPr>
            </a:pPr>
            <a:r>
              <a:t>04</a:t>
            </a:r>
          </a:p>
        </p:txBody>
      </p:sp>
      <p:sp>
        <p:nvSpPr>
          <p:cNvPr id="18" name="anatomy-title-04">
            <a:extLst>
              <a:ext uri="{FF2B5EF4-FFF2-40B4-BE49-F238E27FC236}">
                <a16:creationId xmlns:a16="http://schemas.microsoft.com/office/drawing/2014/main" id="{27DE7CEC-526D-48B9-8848-5C18C5384341}"/>
              </a:ext>
            </a:extLst>
          </p:cNvPr>
          <p:cNvSpPr>
            <a:spLocks noGrp="1"/>
          </p:cNvSpPr>
          <p:nvPr/>
        </p:nvSpPr>
        <p:spPr>
          <a:xfrm>
            <a:off x="7181850" y="4752975"/>
            <a:ext cx="2571750" cy="304800"/>
          </a:xfrm>
          <a:prstGeom prst="rect">
            <a:avLst/>
          </a:prstGeom>
        </p:spPr>
        <p:txBody>
          <a:bodyPr wrap="square" lIns="0" tIns="0" rIns="0" bIns="0" anchor="t">
            <a:normAutofit/>
          </a:bodyPr>
          <a:lstStyle/>
          <a:p>
            <a:pPr algn="l">
              <a:defRPr sz="1650" b="1">
                <a:solidFill>
                  <a:srgbClr val="111111"/>
                </a:solidFill>
                <a:latin typeface="Arial"/>
                <a:ea typeface="Arial"/>
                <a:cs typeface="Arial"/>
              </a:defRPr>
            </a:pPr>
            <a:r>
              <a:t>COMMANDS</a:t>
            </a:r>
          </a:p>
        </p:txBody>
      </p:sp>
      <p:sp>
        <p:nvSpPr>
          <p:cNvPr id="19" name="anatomy-body-04">
            <a:extLst>
              <a:ext uri="{FF2B5EF4-FFF2-40B4-BE49-F238E27FC236}">
                <a16:creationId xmlns:a16="http://schemas.microsoft.com/office/drawing/2014/main" id="{6EC9FE61-0710-4010-855A-D25D5AB8C882}"/>
              </a:ext>
            </a:extLst>
          </p:cNvPr>
          <p:cNvSpPr>
            <a:spLocks noGrp="1"/>
          </p:cNvSpPr>
          <p:nvPr/>
        </p:nvSpPr>
        <p:spPr>
          <a:xfrm>
            <a:off x="7181850" y="5124450"/>
            <a:ext cx="4095750" cy="371475"/>
          </a:xfrm>
          <a:prstGeom prst="rect">
            <a:avLst/>
          </a:prstGeom>
        </p:spPr>
        <p:txBody>
          <a:bodyPr wrap="square" lIns="0" tIns="0" rIns="0" bIns="0" anchor="t">
            <a:normAutofit/>
          </a:bodyPr>
          <a:lstStyle/>
          <a:p>
            <a:pPr algn="l">
              <a:defRPr sz="1350" b="0">
                <a:solidFill>
                  <a:srgbClr val="5D6470"/>
                </a:solidFill>
                <a:latin typeface="Arial"/>
                <a:ea typeface="Arial"/>
                <a:cs typeface="Arial"/>
              </a:defRPr>
            </a:pPr>
            <a:r>
              <a:t>Perform the requested work.</a:t>
            </a:r>
          </a:p>
        </p:txBody>
      </p:sp>
    </p:spTree>
    <p:extLst>
      <p:ext uri="{BB962C8B-B14F-4D97-AF65-F5344CB8AC3E}">
        <p14:creationId xmlns:p14="http://schemas.microsoft.com/office/powerpoint/2010/main" val="5761892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eyebrow-6">
            <a:extLst>
              <a:ext uri="{FF2B5EF4-FFF2-40B4-BE49-F238E27FC236}">
                <a16:creationId xmlns:a16="http://schemas.microsoft.com/office/drawing/2014/main" id="{DA0FC8E9-B56B-4A1C-8B97-165F74A8D058}"/>
              </a:ext>
            </a:extLst>
          </p:cNvPr>
          <p:cNvSpPr>
            <a:spLocks noGrp="1"/>
          </p:cNvSpPr>
          <p:nvPr/>
        </p:nvSpPr>
        <p:spPr>
          <a:xfrm>
            <a:off x="457200" y="304800"/>
            <a:ext cx="4000500" cy="266700"/>
          </a:xfrm>
          <a:prstGeom prst="rect">
            <a:avLst/>
          </a:prstGeom>
        </p:spPr>
        <p:txBody>
          <a:bodyPr wrap="square" lIns="0" tIns="0" rIns="0" bIns="0" anchor="t">
            <a:normAutofit/>
          </a:bodyPr>
          <a:lstStyle/>
          <a:p>
            <a:pPr algn="l">
              <a:defRPr sz="1200" b="1">
                <a:solidFill>
                  <a:srgbClr val="3D8DFF"/>
                </a:solidFill>
                <a:latin typeface="Arial"/>
                <a:ea typeface="Arial"/>
                <a:cs typeface="Arial"/>
              </a:defRPr>
            </a:pPr>
            <a:r>
              <a:t>BASH SCRIPTING | WEEK 1</a:t>
            </a:r>
          </a:p>
        </p:txBody>
      </p:sp>
      <p:sp>
        <p:nvSpPr>
          <p:cNvPr id="2" name="title-6">
            <a:extLst>
              <a:ext uri="{FF2B5EF4-FFF2-40B4-BE49-F238E27FC236}">
                <a16:creationId xmlns:a16="http://schemas.microsoft.com/office/drawing/2014/main" id="{88963E5D-627C-44CC-9041-7F8EDE31B38C}"/>
              </a:ext>
            </a:extLst>
          </p:cNvPr>
          <p:cNvSpPr>
            <a:spLocks noGrp="1"/>
          </p:cNvSpPr>
          <p:nvPr/>
        </p:nvSpPr>
        <p:spPr>
          <a:xfrm>
            <a:off x="457200" y="723900"/>
            <a:ext cx="10668000" cy="723900"/>
          </a:xfrm>
          <a:prstGeom prst="rect">
            <a:avLst/>
          </a:prstGeom>
        </p:spPr>
        <p:txBody>
          <a:bodyPr wrap="square" lIns="0" tIns="0" rIns="0" bIns="0" anchor="t">
            <a:normAutofit fontScale="88281"/>
          </a:bodyPr>
          <a:lstStyle/>
          <a:p>
            <a:pPr algn="l">
              <a:defRPr sz="3300" b="1">
                <a:solidFill>
                  <a:srgbClr val="111111"/>
                </a:solidFill>
                <a:latin typeface="Arial"/>
                <a:ea typeface="Arial"/>
                <a:cs typeface="Arial"/>
              </a:defRPr>
            </a:pPr>
            <a:r>
              <a:t>The execution method determines which requirements apply</a:t>
            </a:r>
          </a:p>
        </p:txBody>
      </p:sp>
      <p:sp>
        <p:nvSpPr>
          <p:cNvPr id="3" name="header-rule-6">
            <a:extLst>
              <a:ext uri="{FF2B5EF4-FFF2-40B4-BE49-F238E27FC236}">
                <a16:creationId xmlns:a16="http://schemas.microsoft.com/office/drawing/2014/main" id="{5BF57935-73D8-4044-9B9F-90A94190011F}"/>
              </a:ext>
            </a:extLst>
          </p:cNvPr>
          <p:cNvSpPr>
            <a:spLocks noGrp="1"/>
          </p:cNvSpPr>
          <p:nvPr/>
        </p:nvSpPr>
        <p:spPr>
          <a:xfrm>
            <a:off x="457200" y="1552575"/>
            <a:ext cx="11277600" cy="19050"/>
          </a:xfrm>
          <a:prstGeom prst="rect">
            <a:avLst/>
          </a:prstGeom>
          <a:solidFill>
            <a:srgbClr val="111111"/>
          </a:solidFill>
          <a:ln w="0">
            <a:solidFill>
              <a:srgbClr val="11111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page-6">
            <a:extLst>
              <a:ext uri="{FF2B5EF4-FFF2-40B4-BE49-F238E27FC236}">
                <a16:creationId xmlns:a16="http://schemas.microsoft.com/office/drawing/2014/main" id="{9C8B7B92-8270-4AEE-A46D-568FBCC224A1}"/>
              </a:ext>
            </a:extLst>
          </p:cNvPr>
          <p:cNvSpPr>
            <a:spLocks noGrp="1"/>
          </p:cNvSpPr>
          <p:nvPr/>
        </p:nvSpPr>
        <p:spPr>
          <a:xfrm>
            <a:off x="11239500" y="6238875"/>
            <a:ext cx="495300" cy="228600"/>
          </a:xfrm>
          <a:prstGeom prst="rect">
            <a:avLst/>
          </a:prstGeom>
        </p:spPr>
        <p:txBody>
          <a:bodyPr wrap="square" lIns="0" tIns="0" rIns="0" bIns="0" anchor="t">
            <a:normAutofit/>
          </a:bodyPr>
          <a:lstStyle/>
          <a:p>
            <a:pPr algn="r">
              <a:defRPr sz="1200" b="0">
                <a:solidFill>
                  <a:srgbClr val="5D6470"/>
                </a:solidFill>
                <a:latin typeface="Arial"/>
                <a:ea typeface="Arial"/>
                <a:cs typeface="Arial"/>
              </a:defRPr>
            </a:pPr>
            <a:r>
              <a:t>06</a:t>
            </a:r>
          </a:p>
        </p:txBody>
      </p:sp>
      <p:sp>
        <p:nvSpPr>
          <p:cNvPr id="5" name="footer-6">
            <a:extLst>
              <a:ext uri="{FF2B5EF4-FFF2-40B4-BE49-F238E27FC236}">
                <a16:creationId xmlns:a16="http://schemas.microsoft.com/office/drawing/2014/main" id="{5C4E846F-FCFE-49FC-939B-6131EAEBC183}"/>
              </a:ext>
            </a:extLst>
          </p:cNvPr>
          <p:cNvSpPr>
            <a:spLocks noGrp="1"/>
          </p:cNvSpPr>
          <p:nvPr/>
        </p:nvSpPr>
        <p:spPr>
          <a:xfrm>
            <a:off x="457200" y="6238875"/>
            <a:ext cx="2857500" cy="228600"/>
          </a:xfrm>
          <a:prstGeom prst="rect">
            <a:avLst/>
          </a:prstGeom>
        </p:spPr>
        <p:txBody>
          <a:bodyPr wrap="square" lIns="0" tIns="0" rIns="0" bIns="0" anchor="t">
            <a:normAutofit/>
          </a:bodyPr>
          <a:lstStyle/>
          <a:p>
            <a:pPr algn="l">
              <a:defRPr sz="1050" b="0">
                <a:solidFill>
                  <a:srgbClr val="5D6470"/>
                </a:solidFill>
                <a:latin typeface="Arial"/>
                <a:ea typeface="Arial"/>
                <a:cs typeface="Arial"/>
              </a:defRPr>
            </a:pPr>
            <a:r>
              <a:t>Muhammad Khalid Khan</a:t>
            </a:r>
          </a:p>
        </p:txBody>
      </p:sp>
      <p:sp>
        <p:nvSpPr>
          <p:cNvPr id="6" name="run-bash-panel">
            <a:extLst>
              <a:ext uri="{FF2B5EF4-FFF2-40B4-BE49-F238E27FC236}">
                <a16:creationId xmlns:a16="http://schemas.microsoft.com/office/drawing/2014/main" id="{3DE93601-35E3-4C20-8AF9-B0E533FBE8EA}"/>
              </a:ext>
            </a:extLst>
          </p:cNvPr>
          <p:cNvSpPr>
            <a:spLocks noGrp="1"/>
          </p:cNvSpPr>
          <p:nvPr/>
        </p:nvSpPr>
        <p:spPr>
          <a:xfrm>
            <a:off x="457200" y="1952625"/>
            <a:ext cx="5334000" cy="3238500"/>
          </a:xfrm>
          <a:prstGeom prst="rect">
            <a:avLst/>
          </a:prstGeom>
          <a:solidFill>
            <a:srgbClr val="EDEDED"/>
          </a:solidFill>
          <a:ln w="0">
            <a:solidFill>
              <a:srgbClr val="EDEDE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run-direct-panel">
            <a:extLst>
              <a:ext uri="{FF2B5EF4-FFF2-40B4-BE49-F238E27FC236}">
                <a16:creationId xmlns:a16="http://schemas.microsoft.com/office/drawing/2014/main" id="{478F4704-4666-4F64-80CF-8F72640A0FD3}"/>
              </a:ext>
            </a:extLst>
          </p:cNvPr>
          <p:cNvSpPr>
            <a:spLocks noGrp="1"/>
          </p:cNvSpPr>
          <p:nvPr/>
        </p:nvSpPr>
        <p:spPr>
          <a:xfrm>
            <a:off x="6400800" y="1952625"/>
            <a:ext cx="5334000" cy="3238500"/>
          </a:xfrm>
          <a:prstGeom prst="rect">
            <a:avLst/>
          </a:prstGeom>
          <a:solidFill>
            <a:srgbClr val="D0EDFA"/>
          </a:solidFill>
          <a:ln w="0">
            <a:solidFill>
              <a:srgbClr val="D0EDF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method1-label">
            <a:extLst>
              <a:ext uri="{FF2B5EF4-FFF2-40B4-BE49-F238E27FC236}">
                <a16:creationId xmlns:a16="http://schemas.microsoft.com/office/drawing/2014/main" id="{0D997D63-31BF-423C-9EC2-657CEF560E83}"/>
              </a:ext>
            </a:extLst>
          </p:cNvPr>
          <p:cNvSpPr>
            <a:spLocks noGrp="1"/>
          </p:cNvSpPr>
          <p:nvPr/>
        </p:nvSpPr>
        <p:spPr>
          <a:xfrm>
            <a:off x="781050" y="2247900"/>
            <a:ext cx="1714500" cy="304800"/>
          </a:xfrm>
          <a:prstGeom prst="rect">
            <a:avLst/>
          </a:prstGeom>
        </p:spPr>
        <p:txBody>
          <a:bodyPr wrap="square" lIns="0" tIns="0" rIns="0" bIns="0" anchor="t">
            <a:normAutofit/>
          </a:bodyPr>
          <a:lstStyle/>
          <a:p>
            <a:pPr algn="l">
              <a:defRPr sz="1350" b="1">
                <a:solidFill>
                  <a:srgbClr val="3D8DFF"/>
                </a:solidFill>
                <a:latin typeface="Arial"/>
                <a:ea typeface="Arial"/>
                <a:cs typeface="Arial"/>
              </a:defRPr>
            </a:pPr>
            <a:r>
              <a:t>METHOD 1</a:t>
            </a:r>
          </a:p>
        </p:txBody>
      </p:sp>
      <p:sp>
        <p:nvSpPr>
          <p:cNvPr id="9" name="method1-code">
            <a:extLst>
              <a:ext uri="{FF2B5EF4-FFF2-40B4-BE49-F238E27FC236}">
                <a16:creationId xmlns:a16="http://schemas.microsoft.com/office/drawing/2014/main" id="{2DDE7B55-4599-46C8-AE8A-81F945980803}"/>
              </a:ext>
            </a:extLst>
          </p:cNvPr>
          <p:cNvSpPr>
            <a:spLocks noGrp="1"/>
          </p:cNvSpPr>
          <p:nvPr/>
        </p:nvSpPr>
        <p:spPr>
          <a:xfrm>
            <a:off x="781050" y="2809875"/>
            <a:ext cx="4476750" cy="552450"/>
          </a:xfrm>
          <a:prstGeom prst="rect">
            <a:avLst/>
          </a:prstGeom>
        </p:spPr>
        <p:txBody>
          <a:bodyPr wrap="square" lIns="0" tIns="0" rIns="0" bIns="0" anchor="t">
            <a:normAutofit/>
          </a:bodyPr>
          <a:lstStyle/>
          <a:p>
            <a:pPr algn="l">
              <a:defRPr sz="2550" b="1">
                <a:solidFill>
                  <a:srgbClr val="111111"/>
                </a:solidFill>
                <a:latin typeface="Courier New"/>
                <a:ea typeface="Courier New"/>
                <a:cs typeface="Courier New"/>
              </a:defRPr>
            </a:pPr>
            <a:r>
              <a:t>bash script.sh</a:t>
            </a:r>
          </a:p>
        </p:txBody>
      </p:sp>
      <p:sp>
        <p:nvSpPr>
          <p:cNvPr id="10" name="method1-body">
            <a:extLst>
              <a:ext uri="{FF2B5EF4-FFF2-40B4-BE49-F238E27FC236}">
                <a16:creationId xmlns:a16="http://schemas.microsoft.com/office/drawing/2014/main" id="{D43F6CDD-7139-49C5-89CD-088361E2A808}"/>
              </a:ext>
            </a:extLst>
          </p:cNvPr>
          <p:cNvSpPr>
            <a:spLocks noGrp="1"/>
          </p:cNvSpPr>
          <p:nvPr/>
        </p:nvSpPr>
        <p:spPr>
          <a:xfrm>
            <a:off x="781050" y="3714750"/>
            <a:ext cx="4286250" cy="1143000"/>
          </a:xfrm>
          <a:prstGeom prst="rect">
            <a:avLst/>
          </a:prstGeom>
        </p:spPr>
        <p:txBody>
          <a:bodyPr wrap="square" lIns="0" tIns="0" rIns="0" bIns="0" anchor="t">
            <a:normAutofit/>
          </a:bodyPr>
          <a:lstStyle/>
          <a:p>
            <a:pPr algn="l">
              <a:defRPr sz="1575" b="0">
                <a:solidFill>
                  <a:srgbClr val="5D6470"/>
                </a:solidFill>
                <a:latin typeface="Arial"/>
                <a:ea typeface="Arial"/>
                <a:cs typeface="Arial"/>
              </a:defRPr>
            </a:pPr>
            <a:r>
              <a:t>Bash is selected explicitly.
The file must be readable.
Execute permission is not required.</a:t>
            </a:r>
          </a:p>
        </p:txBody>
      </p:sp>
      <p:sp>
        <p:nvSpPr>
          <p:cNvPr id="11" name="method2-label">
            <a:extLst>
              <a:ext uri="{FF2B5EF4-FFF2-40B4-BE49-F238E27FC236}">
                <a16:creationId xmlns:a16="http://schemas.microsoft.com/office/drawing/2014/main" id="{5269CF32-EECF-490C-85E9-F49BC7E2664D}"/>
              </a:ext>
            </a:extLst>
          </p:cNvPr>
          <p:cNvSpPr>
            <a:spLocks noGrp="1"/>
          </p:cNvSpPr>
          <p:nvPr/>
        </p:nvSpPr>
        <p:spPr>
          <a:xfrm>
            <a:off x="6724650" y="2247900"/>
            <a:ext cx="1714500" cy="304800"/>
          </a:xfrm>
          <a:prstGeom prst="rect">
            <a:avLst/>
          </a:prstGeom>
        </p:spPr>
        <p:txBody>
          <a:bodyPr wrap="square" lIns="0" tIns="0" rIns="0" bIns="0" anchor="t">
            <a:normAutofit/>
          </a:bodyPr>
          <a:lstStyle/>
          <a:p>
            <a:pPr algn="l">
              <a:defRPr sz="1350" b="1">
                <a:solidFill>
                  <a:srgbClr val="3D8DFF"/>
                </a:solidFill>
                <a:latin typeface="Arial"/>
                <a:ea typeface="Arial"/>
                <a:cs typeface="Arial"/>
              </a:defRPr>
            </a:pPr>
            <a:r>
              <a:t>METHOD 2</a:t>
            </a:r>
          </a:p>
        </p:txBody>
      </p:sp>
      <p:sp>
        <p:nvSpPr>
          <p:cNvPr id="12" name="method2-code">
            <a:extLst>
              <a:ext uri="{FF2B5EF4-FFF2-40B4-BE49-F238E27FC236}">
                <a16:creationId xmlns:a16="http://schemas.microsoft.com/office/drawing/2014/main" id="{7E411E53-9859-40F9-AEAF-FD5381E20674}"/>
              </a:ext>
            </a:extLst>
          </p:cNvPr>
          <p:cNvSpPr>
            <a:spLocks noGrp="1"/>
          </p:cNvSpPr>
          <p:nvPr/>
        </p:nvSpPr>
        <p:spPr>
          <a:xfrm>
            <a:off x="6724650" y="2809875"/>
            <a:ext cx="4476750" cy="552450"/>
          </a:xfrm>
          <a:prstGeom prst="rect">
            <a:avLst/>
          </a:prstGeom>
        </p:spPr>
        <p:txBody>
          <a:bodyPr wrap="square" lIns="0" tIns="0" rIns="0" bIns="0" anchor="t">
            <a:normAutofit/>
          </a:bodyPr>
          <a:lstStyle/>
          <a:p>
            <a:pPr algn="l">
              <a:defRPr sz="2550" b="1">
                <a:solidFill>
                  <a:srgbClr val="111111"/>
                </a:solidFill>
                <a:latin typeface="Courier New"/>
                <a:ea typeface="Courier New"/>
                <a:cs typeface="Courier New"/>
              </a:defRPr>
            </a:pPr>
            <a:r>
              <a:t>./script.sh</a:t>
            </a:r>
          </a:p>
        </p:txBody>
      </p:sp>
      <p:sp>
        <p:nvSpPr>
          <p:cNvPr id="13" name="method2-body">
            <a:extLst>
              <a:ext uri="{FF2B5EF4-FFF2-40B4-BE49-F238E27FC236}">
                <a16:creationId xmlns:a16="http://schemas.microsoft.com/office/drawing/2014/main" id="{D334C155-859E-4828-BDF2-9645024633F8}"/>
              </a:ext>
            </a:extLst>
          </p:cNvPr>
          <p:cNvSpPr>
            <a:spLocks noGrp="1"/>
          </p:cNvSpPr>
          <p:nvPr/>
        </p:nvSpPr>
        <p:spPr>
          <a:xfrm>
            <a:off x="6724650" y="3714750"/>
            <a:ext cx="4286250" cy="1143000"/>
          </a:xfrm>
          <a:prstGeom prst="rect">
            <a:avLst/>
          </a:prstGeom>
        </p:spPr>
        <p:txBody>
          <a:bodyPr wrap="square" lIns="0" tIns="0" rIns="0" bIns="0" anchor="t">
            <a:normAutofit/>
          </a:bodyPr>
          <a:lstStyle/>
          <a:p>
            <a:pPr algn="l">
              <a:defRPr sz="1575" b="0">
                <a:solidFill>
                  <a:srgbClr val="5D6470"/>
                </a:solidFill>
                <a:latin typeface="Arial"/>
                <a:ea typeface="Arial"/>
                <a:cs typeface="Arial"/>
              </a:defRPr>
            </a:pPr>
            <a:r>
              <a:t>The system reads the shebang.
The file must be executable.
./ means the current directory.</a:t>
            </a:r>
          </a:p>
        </p:txBody>
      </p:sp>
      <p:sp>
        <p:nvSpPr>
          <p:cNvPr id="14" name="permission-takeaway-bg">
            <a:extLst>
              <a:ext uri="{FF2B5EF4-FFF2-40B4-BE49-F238E27FC236}">
                <a16:creationId xmlns:a16="http://schemas.microsoft.com/office/drawing/2014/main" id="{43E6BADE-E45A-4482-9D47-2416E43CE333}"/>
              </a:ext>
            </a:extLst>
          </p:cNvPr>
          <p:cNvSpPr>
            <a:spLocks noGrp="1"/>
          </p:cNvSpPr>
          <p:nvPr/>
        </p:nvSpPr>
        <p:spPr>
          <a:xfrm>
            <a:off x="2019300" y="5476875"/>
            <a:ext cx="8153400" cy="523875"/>
          </a:xfrm>
          <a:prstGeom prst="rect">
            <a:avLst/>
          </a:prstGeom>
          <a:solidFill>
            <a:srgbClr val="111111"/>
          </a:solidFill>
          <a:ln w="0">
            <a:solidFill>
              <a:srgbClr val="11111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" name="permission-takeaway">
            <a:extLst>
              <a:ext uri="{FF2B5EF4-FFF2-40B4-BE49-F238E27FC236}">
                <a16:creationId xmlns:a16="http://schemas.microsoft.com/office/drawing/2014/main" id="{2BC849AD-9BE5-45B8-8239-1553B1502A2A}"/>
              </a:ext>
            </a:extLst>
          </p:cNvPr>
          <p:cNvSpPr>
            <a:spLocks noGrp="1"/>
          </p:cNvSpPr>
          <p:nvPr/>
        </p:nvSpPr>
        <p:spPr>
          <a:xfrm>
            <a:off x="2247900" y="5619750"/>
            <a:ext cx="7696200" cy="247650"/>
          </a:xfrm>
          <a:prstGeom prst="rect">
            <a:avLst/>
          </a:prstGeom>
        </p:spPr>
        <p:txBody>
          <a:bodyPr wrap="square" lIns="0" tIns="0" rIns="0" bIns="0" anchor="t">
            <a:normAutofit/>
          </a:bodyPr>
          <a:lstStyle/>
          <a:p>
            <a:pPr algn="ctr">
              <a:defRPr sz="1425" b="0">
                <a:solidFill>
                  <a:srgbClr val="FFFFFF"/>
                </a:solidFill>
                <a:latin typeface="Arial"/>
                <a:ea typeface="Arial"/>
                <a:cs typeface="Arial"/>
              </a:defRPr>
            </a:pPr>
            <a:r>
              <a:t>A .sh filename does not grant permission - chmod +x changes the permission bits.</a:t>
            </a:r>
          </a:p>
        </p:txBody>
      </p:sp>
    </p:spTree>
    <p:extLst>
      <p:ext uri="{BB962C8B-B14F-4D97-AF65-F5344CB8AC3E}">
        <p14:creationId xmlns:p14="http://schemas.microsoft.com/office/powerpoint/2010/main" val="20041461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eyebrow-7">
            <a:extLst>
              <a:ext uri="{FF2B5EF4-FFF2-40B4-BE49-F238E27FC236}">
                <a16:creationId xmlns:a16="http://schemas.microsoft.com/office/drawing/2014/main" id="{AE7AC8AB-7816-46AF-A688-6C22148A60D8}"/>
              </a:ext>
            </a:extLst>
          </p:cNvPr>
          <p:cNvSpPr>
            <a:spLocks noGrp="1"/>
          </p:cNvSpPr>
          <p:nvPr/>
        </p:nvSpPr>
        <p:spPr>
          <a:xfrm>
            <a:off x="457200" y="304800"/>
            <a:ext cx="4000500" cy="266700"/>
          </a:xfrm>
          <a:prstGeom prst="rect">
            <a:avLst/>
          </a:prstGeom>
        </p:spPr>
        <p:txBody>
          <a:bodyPr wrap="square" lIns="0" tIns="0" rIns="0" bIns="0" anchor="t">
            <a:normAutofit/>
          </a:bodyPr>
          <a:lstStyle/>
          <a:p>
            <a:pPr algn="l">
              <a:defRPr sz="1200" b="1">
                <a:solidFill>
                  <a:srgbClr val="3D8DFF"/>
                </a:solidFill>
                <a:latin typeface="Arial"/>
                <a:ea typeface="Arial"/>
                <a:cs typeface="Arial"/>
              </a:defRPr>
            </a:pPr>
            <a:r>
              <a:t>LESSON 1 | INSTRUCTOR DEMONSTRATION</a:t>
            </a:r>
          </a:p>
        </p:txBody>
      </p:sp>
      <p:sp>
        <p:nvSpPr>
          <p:cNvPr id="2" name="title-7">
            <a:extLst>
              <a:ext uri="{FF2B5EF4-FFF2-40B4-BE49-F238E27FC236}">
                <a16:creationId xmlns:a16="http://schemas.microsoft.com/office/drawing/2014/main" id="{CB56BA25-468E-4FEC-93D9-904C43896037}"/>
              </a:ext>
            </a:extLst>
          </p:cNvPr>
          <p:cNvSpPr>
            <a:spLocks noGrp="1"/>
          </p:cNvSpPr>
          <p:nvPr/>
        </p:nvSpPr>
        <p:spPr>
          <a:xfrm>
            <a:off x="457200" y="723900"/>
            <a:ext cx="10668000" cy="723900"/>
          </a:xfrm>
          <a:prstGeom prst="rect">
            <a:avLst/>
          </a:prstGeom>
        </p:spPr>
        <p:txBody>
          <a:bodyPr wrap="square" lIns="0" tIns="0" rIns="0" bIns="0" anchor="t">
            <a:normAutofit/>
          </a:bodyPr>
          <a:lstStyle/>
          <a:p>
            <a:pPr algn="l">
              <a:defRPr sz="3300" b="1">
                <a:solidFill>
                  <a:srgbClr val="111111"/>
                </a:solidFill>
                <a:latin typeface="Arial"/>
                <a:ea typeface="Arial"/>
                <a:cs typeface="Arial"/>
              </a:defRPr>
            </a:pPr>
            <a:r>
              <a:t>Guided demo: predict every line before execution</a:t>
            </a:r>
          </a:p>
        </p:txBody>
      </p:sp>
      <p:sp>
        <p:nvSpPr>
          <p:cNvPr id="3" name="header-rule-7">
            <a:extLst>
              <a:ext uri="{FF2B5EF4-FFF2-40B4-BE49-F238E27FC236}">
                <a16:creationId xmlns:a16="http://schemas.microsoft.com/office/drawing/2014/main" id="{34A5244D-9F72-478C-A6B7-552E4F3DBC81}"/>
              </a:ext>
            </a:extLst>
          </p:cNvPr>
          <p:cNvSpPr>
            <a:spLocks noGrp="1"/>
          </p:cNvSpPr>
          <p:nvPr/>
        </p:nvSpPr>
        <p:spPr>
          <a:xfrm>
            <a:off x="457200" y="1552575"/>
            <a:ext cx="11277600" cy="19050"/>
          </a:xfrm>
          <a:prstGeom prst="rect">
            <a:avLst/>
          </a:prstGeom>
          <a:solidFill>
            <a:srgbClr val="111111"/>
          </a:solidFill>
          <a:ln w="0">
            <a:solidFill>
              <a:srgbClr val="11111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page-7">
            <a:extLst>
              <a:ext uri="{FF2B5EF4-FFF2-40B4-BE49-F238E27FC236}">
                <a16:creationId xmlns:a16="http://schemas.microsoft.com/office/drawing/2014/main" id="{095644F5-BA94-4CAC-B91F-6294CCB177E3}"/>
              </a:ext>
            </a:extLst>
          </p:cNvPr>
          <p:cNvSpPr>
            <a:spLocks noGrp="1"/>
          </p:cNvSpPr>
          <p:nvPr/>
        </p:nvSpPr>
        <p:spPr>
          <a:xfrm>
            <a:off x="11239500" y="6238875"/>
            <a:ext cx="495300" cy="228600"/>
          </a:xfrm>
          <a:prstGeom prst="rect">
            <a:avLst/>
          </a:prstGeom>
        </p:spPr>
        <p:txBody>
          <a:bodyPr wrap="square" lIns="0" tIns="0" rIns="0" bIns="0" anchor="t">
            <a:normAutofit/>
          </a:bodyPr>
          <a:lstStyle/>
          <a:p>
            <a:pPr algn="r">
              <a:defRPr sz="1200" b="0">
                <a:solidFill>
                  <a:srgbClr val="5D6470"/>
                </a:solidFill>
                <a:latin typeface="Arial"/>
                <a:ea typeface="Arial"/>
                <a:cs typeface="Arial"/>
              </a:defRPr>
            </a:pPr>
            <a:r>
              <a:t>07</a:t>
            </a:r>
          </a:p>
        </p:txBody>
      </p:sp>
      <p:sp>
        <p:nvSpPr>
          <p:cNvPr id="5" name="footer-7">
            <a:extLst>
              <a:ext uri="{FF2B5EF4-FFF2-40B4-BE49-F238E27FC236}">
                <a16:creationId xmlns:a16="http://schemas.microsoft.com/office/drawing/2014/main" id="{193CF4C1-69C6-46BB-A680-6C57095728AB}"/>
              </a:ext>
            </a:extLst>
          </p:cNvPr>
          <p:cNvSpPr>
            <a:spLocks noGrp="1"/>
          </p:cNvSpPr>
          <p:nvPr/>
        </p:nvSpPr>
        <p:spPr>
          <a:xfrm>
            <a:off x="457200" y="6238875"/>
            <a:ext cx="2857500" cy="228600"/>
          </a:xfrm>
          <a:prstGeom prst="rect">
            <a:avLst/>
          </a:prstGeom>
        </p:spPr>
        <p:txBody>
          <a:bodyPr wrap="square" lIns="0" tIns="0" rIns="0" bIns="0" anchor="t">
            <a:normAutofit/>
          </a:bodyPr>
          <a:lstStyle/>
          <a:p>
            <a:pPr algn="l">
              <a:defRPr sz="1050" b="0">
                <a:solidFill>
                  <a:srgbClr val="5D6470"/>
                </a:solidFill>
                <a:latin typeface="Arial"/>
                <a:ea typeface="Arial"/>
                <a:cs typeface="Arial"/>
              </a:defRPr>
            </a:pPr>
            <a:r>
              <a:t>Muhammad Khalid Khan</a:t>
            </a:r>
          </a:p>
        </p:txBody>
      </p:sp>
      <p:sp>
        <p:nvSpPr>
          <p:cNvPr id="6" name="demo1-code-bg">
            <a:extLst>
              <a:ext uri="{FF2B5EF4-FFF2-40B4-BE49-F238E27FC236}">
                <a16:creationId xmlns:a16="http://schemas.microsoft.com/office/drawing/2014/main" id="{2A82FC4C-13D6-4E30-8D57-3E3A903B61E3}"/>
              </a:ext>
            </a:extLst>
          </p:cNvPr>
          <p:cNvSpPr>
            <a:spLocks noGrp="1"/>
          </p:cNvSpPr>
          <p:nvPr/>
        </p:nvSpPr>
        <p:spPr>
          <a:xfrm>
            <a:off x="457200" y="1952625"/>
            <a:ext cx="7239000" cy="3810000"/>
          </a:xfrm>
          <a:prstGeom prst="rect">
            <a:avLst/>
          </a:prstGeom>
          <a:solidFill>
            <a:srgbClr val="17212B"/>
          </a:solidFill>
          <a:ln w="0">
            <a:solidFill>
              <a:srgbClr val="17212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demo1-code">
            <a:extLst>
              <a:ext uri="{FF2B5EF4-FFF2-40B4-BE49-F238E27FC236}">
                <a16:creationId xmlns:a16="http://schemas.microsoft.com/office/drawing/2014/main" id="{64333386-F9AD-4EF7-B1DA-B71915B9632A}"/>
              </a:ext>
            </a:extLst>
          </p:cNvPr>
          <p:cNvSpPr>
            <a:spLocks noGrp="1"/>
          </p:cNvSpPr>
          <p:nvPr/>
        </p:nvSpPr>
        <p:spPr>
          <a:xfrm>
            <a:off x="742950" y="2238375"/>
            <a:ext cx="6667500" cy="3143250"/>
          </a:xfrm>
          <a:prstGeom prst="rect">
            <a:avLst/>
          </a:prstGeom>
        </p:spPr>
        <p:txBody>
          <a:bodyPr wrap="square" lIns="0" tIns="0" rIns="0" bIns="0" anchor="t">
            <a:normAutofit/>
          </a:bodyPr>
          <a:lstStyle/>
          <a:p>
            <a:pPr algn="l">
              <a:defRPr sz="1575" b="0">
                <a:solidFill>
                  <a:srgbClr val="FFFFFF"/>
                </a:solidFill>
                <a:latin typeface="Courier New"/>
                <a:ea typeface="Courier New"/>
                <a:cs typeface="Courier New"/>
              </a:defRPr>
            </a:pPr>
            <a:r>
              <a:t>#!/usr/bin/env bash
printf '%s\n' '=== My First Bash Script ==='
printf 'User: %s\n' "$(whoami)"
printf 'Hostname: %s\n' "$(hostname)"
printf 'Current directory: %s\n' "$(pwd)"
printf 'Date: %s\n' "$(date)"</a:t>
            </a:r>
          </a:p>
        </p:txBody>
      </p:sp>
      <p:sp>
        <p:nvSpPr>
          <p:cNvPr id="8" name="demo1-run-label">
            <a:extLst>
              <a:ext uri="{FF2B5EF4-FFF2-40B4-BE49-F238E27FC236}">
                <a16:creationId xmlns:a16="http://schemas.microsoft.com/office/drawing/2014/main" id="{51E76662-30E3-460F-9A63-08F48C8DCCEC}"/>
              </a:ext>
            </a:extLst>
          </p:cNvPr>
          <p:cNvSpPr>
            <a:spLocks noGrp="1"/>
          </p:cNvSpPr>
          <p:nvPr/>
        </p:nvSpPr>
        <p:spPr>
          <a:xfrm>
            <a:off x="8191500" y="2047875"/>
            <a:ext cx="1143000" cy="285750"/>
          </a:xfrm>
          <a:prstGeom prst="rect">
            <a:avLst/>
          </a:prstGeom>
        </p:spPr>
        <p:txBody>
          <a:bodyPr wrap="square" lIns="0" tIns="0" rIns="0" bIns="0" anchor="t">
            <a:normAutofit/>
          </a:bodyPr>
          <a:lstStyle/>
          <a:p>
            <a:pPr algn="l">
              <a:defRPr sz="1350" b="1">
                <a:solidFill>
                  <a:srgbClr val="3D8DFF"/>
                </a:solidFill>
                <a:latin typeface="Arial"/>
                <a:ea typeface="Arial"/>
                <a:cs typeface="Arial"/>
              </a:defRPr>
            </a:pPr>
            <a:r>
              <a:t>RUN</a:t>
            </a:r>
          </a:p>
        </p:txBody>
      </p:sp>
      <p:sp>
        <p:nvSpPr>
          <p:cNvPr id="9" name="demo1-run-code">
            <a:extLst>
              <a:ext uri="{FF2B5EF4-FFF2-40B4-BE49-F238E27FC236}">
                <a16:creationId xmlns:a16="http://schemas.microsoft.com/office/drawing/2014/main" id="{9814E36F-D784-4E41-A250-37620BE6499D}"/>
              </a:ext>
            </a:extLst>
          </p:cNvPr>
          <p:cNvSpPr>
            <a:spLocks noGrp="1"/>
          </p:cNvSpPr>
          <p:nvPr/>
        </p:nvSpPr>
        <p:spPr>
          <a:xfrm>
            <a:off x="8191500" y="2524125"/>
            <a:ext cx="3143250" cy="1857375"/>
          </a:xfrm>
          <a:prstGeom prst="rect">
            <a:avLst/>
          </a:prstGeom>
        </p:spPr>
        <p:txBody>
          <a:bodyPr wrap="square" lIns="0" tIns="0" rIns="0" bIns="0" anchor="t">
            <a:normAutofit/>
          </a:bodyPr>
          <a:lstStyle/>
          <a:p>
            <a:pPr algn="l">
              <a:defRPr sz="1725" b="0">
                <a:solidFill>
                  <a:srgbClr val="111111"/>
                </a:solidFill>
                <a:latin typeface="Courier New"/>
                <a:ea typeface="Courier New"/>
                <a:cs typeface="Courier New"/>
              </a:defRPr>
            </a:pPr>
            <a:r>
              <a:t>bash first-script.sh
chmod +x first-script.sh
./first-script.sh
echo $?</a:t>
            </a:r>
          </a:p>
        </p:txBody>
      </p:sp>
      <p:sp>
        <p:nvSpPr>
          <p:cNvPr id="10" name="demo1-check">
            <a:extLst>
              <a:ext uri="{FF2B5EF4-FFF2-40B4-BE49-F238E27FC236}">
                <a16:creationId xmlns:a16="http://schemas.microsoft.com/office/drawing/2014/main" id="{BF3465A7-970A-4801-976D-5B1262500507}"/>
              </a:ext>
            </a:extLst>
          </p:cNvPr>
          <p:cNvSpPr>
            <a:spLocks noGrp="1"/>
          </p:cNvSpPr>
          <p:nvPr/>
        </p:nvSpPr>
        <p:spPr>
          <a:xfrm>
            <a:off x="8115300" y="4762500"/>
            <a:ext cx="3190875" cy="904875"/>
          </a:xfrm>
          <a:prstGeom prst="rect">
            <a:avLst/>
          </a:prstGeom>
          <a:solidFill>
            <a:srgbClr val="D0EDFA"/>
          </a:solidFill>
          <a:ln w="0">
            <a:solidFill>
              <a:srgbClr val="D0EDF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demo1-check-text">
            <a:extLst>
              <a:ext uri="{FF2B5EF4-FFF2-40B4-BE49-F238E27FC236}">
                <a16:creationId xmlns:a16="http://schemas.microsoft.com/office/drawing/2014/main" id="{D89D9198-2DFE-4E1B-847E-894CF16DC5C7}"/>
              </a:ext>
            </a:extLst>
          </p:cNvPr>
          <p:cNvSpPr>
            <a:spLocks noGrp="1"/>
          </p:cNvSpPr>
          <p:nvPr/>
        </p:nvSpPr>
        <p:spPr>
          <a:xfrm>
            <a:off x="8362950" y="4953000"/>
            <a:ext cx="2714625" cy="533400"/>
          </a:xfrm>
          <a:prstGeom prst="rect">
            <a:avLst/>
          </a:prstGeom>
        </p:spPr>
        <p:txBody>
          <a:bodyPr wrap="square" lIns="0" tIns="0" rIns="0" bIns="0" anchor="t">
            <a:normAutofit/>
          </a:bodyPr>
          <a:lstStyle/>
          <a:p>
            <a:pPr algn="l">
              <a:defRPr sz="1500" b="1">
                <a:solidFill>
                  <a:srgbClr val="111111"/>
                </a:solidFill>
                <a:latin typeface="Arial"/>
                <a:ea typeface="Arial"/>
                <a:cs typeface="Arial"/>
              </a:defRPr>
            </a:pPr>
            <a:r>
              <a:t>CHECK
Same output. Final status: 0.</a:t>
            </a:r>
          </a:p>
        </p:txBody>
      </p:sp>
    </p:spTree>
    <p:extLst>
      <p:ext uri="{BB962C8B-B14F-4D97-AF65-F5344CB8AC3E}">
        <p14:creationId xmlns:p14="http://schemas.microsoft.com/office/powerpoint/2010/main" val="24887519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eyebrow-8">
            <a:extLst>
              <a:ext uri="{FF2B5EF4-FFF2-40B4-BE49-F238E27FC236}">
                <a16:creationId xmlns:a16="http://schemas.microsoft.com/office/drawing/2014/main" id="{45FA9238-4C5B-4FAB-A148-7DCDD6406875}"/>
              </a:ext>
            </a:extLst>
          </p:cNvPr>
          <p:cNvSpPr>
            <a:spLocks noGrp="1"/>
          </p:cNvSpPr>
          <p:nvPr/>
        </p:nvSpPr>
        <p:spPr>
          <a:xfrm>
            <a:off x="457200" y="304800"/>
            <a:ext cx="4000500" cy="266700"/>
          </a:xfrm>
          <a:prstGeom prst="rect">
            <a:avLst/>
          </a:prstGeom>
        </p:spPr>
        <p:txBody>
          <a:bodyPr wrap="square" lIns="0" tIns="0" rIns="0" bIns="0" anchor="t">
            <a:normAutofit/>
          </a:bodyPr>
          <a:lstStyle/>
          <a:p>
            <a:pPr algn="l">
              <a:defRPr sz="1200" b="1">
                <a:solidFill>
                  <a:srgbClr val="3D8DFF"/>
                </a:solidFill>
                <a:latin typeface="Arial"/>
                <a:ea typeface="Arial"/>
                <a:cs typeface="Arial"/>
              </a:defRPr>
            </a:pPr>
            <a:r>
              <a:t>LESSON 2 | EVIDENCE</a:t>
            </a:r>
          </a:p>
        </p:txBody>
      </p:sp>
      <p:sp>
        <p:nvSpPr>
          <p:cNvPr id="2" name="title-8">
            <a:extLst>
              <a:ext uri="{FF2B5EF4-FFF2-40B4-BE49-F238E27FC236}">
                <a16:creationId xmlns:a16="http://schemas.microsoft.com/office/drawing/2014/main" id="{FF85B6F2-EC8F-458D-9041-3A8E7585D4F2}"/>
              </a:ext>
            </a:extLst>
          </p:cNvPr>
          <p:cNvSpPr>
            <a:spLocks noGrp="1"/>
          </p:cNvSpPr>
          <p:nvPr/>
        </p:nvSpPr>
        <p:spPr>
          <a:xfrm>
            <a:off x="457200" y="723900"/>
            <a:ext cx="10668000" cy="723900"/>
          </a:xfrm>
          <a:prstGeom prst="rect">
            <a:avLst/>
          </a:prstGeom>
        </p:spPr>
        <p:txBody>
          <a:bodyPr wrap="square" lIns="0" tIns="0" rIns="0" bIns="0" anchor="t">
            <a:normAutofit/>
          </a:bodyPr>
          <a:lstStyle/>
          <a:p>
            <a:pPr algn="l">
              <a:defRPr sz="3300" b="1">
                <a:solidFill>
                  <a:srgbClr val="111111"/>
                </a:solidFill>
                <a:latin typeface="Arial"/>
                <a:ea typeface="Arial"/>
                <a:cs typeface="Arial"/>
              </a:defRPr>
            </a:pPr>
            <a:r>
              <a:t>Output, error, and status answer different questions</a:t>
            </a:r>
          </a:p>
        </p:txBody>
      </p:sp>
      <p:sp>
        <p:nvSpPr>
          <p:cNvPr id="3" name="header-rule-8">
            <a:extLst>
              <a:ext uri="{FF2B5EF4-FFF2-40B4-BE49-F238E27FC236}">
                <a16:creationId xmlns:a16="http://schemas.microsoft.com/office/drawing/2014/main" id="{55B326D4-4AE9-41CA-BDB9-2562CF7D82CA}"/>
              </a:ext>
            </a:extLst>
          </p:cNvPr>
          <p:cNvSpPr>
            <a:spLocks noGrp="1"/>
          </p:cNvSpPr>
          <p:nvPr/>
        </p:nvSpPr>
        <p:spPr>
          <a:xfrm>
            <a:off x="457200" y="1552575"/>
            <a:ext cx="11277600" cy="19050"/>
          </a:xfrm>
          <a:prstGeom prst="rect">
            <a:avLst/>
          </a:prstGeom>
          <a:solidFill>
            <a:srgbClr val="111111"/>
          </a:solidFill>
          <a:ln w="0">
            <a:solidFill>
              <a:srgbClr val="11111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page-8">
            <a:extLst>
              <a:ext uri="{FF2B5EF4-FFF2-40B4-BE49-F238E27FC236}">
                <a16:creationId xmlns:a16="http://schemas.microsoft.com/office/drawing/2014/main" id="{3994DCB7-48BC-4446-BD6A-FCCDC146B24D}"/>
              </a:ext>
            </a:extLst>
          </p:cNvPr>
          <p:cNvSpPr>
            <a:spLocks noGrp="1"/>
          </p:cNvSpPr>
          <p:nvPr/>
        </p:nvSpPr>
        <p:spPr>
          <a:xfrm>
            <a:off x="11239500" y="6238875"/>
            <a:ext cx="495300" cy="228600"/>
          </a:xfrm>
          <a:prstGeom prst="rect">
            <a:avLst/>
          </a:prstGeom>
        </p:spPr>
        <p:txBody>
          <a:bodyPr wrap="square" lIns="0" tIns="0" rIns="0" bIns="0" anchor="t">
            <a:normAutofit/>
          </a:bodyPr>
          <a:lstStyle/>
          <a:p>
            <a:pPr algn="r">
              <a:defRPr sz="1200" b="0">
                <a:solidFill>
                  <a:srgbClr val="5D6470"/>
                </a:solidFill>
                <a:latin typeface="Arial"/>
                <a:ea typeface="Arial"/>
                <a:cs typeface="Arial"/>
              </a:defRPr>
            </a:pPr>
            <a:r>
              <a:t>08</a:t>
            </a:r>
          </a:p>
        </p:txBody>
      </p:sp>
      <p:sp>
        <p:nvSpPr>
          <p:cNvPr id="5" name="footer-8">
            <a:extLst>
              <a:ext uri="{FF2B5EF4-FFF2-40B4-BE49-F238E27FC236}">
                <a16:creationId xmlns:a16="http://schemas.microsoft.com/office/drawing/2014/main" id="{828B2ECF-52CC-4F0A-8DFD-95FCFA956350}"/>
              </a:ext>
            </a:extLst>
          </p:cNvPr>
          <p:cNvSpPr>
            <a:spLocks noGrp="1"/>
          </p:cNvSpPr>
          <p:nvPr/>
        </p:nvSpPr>
        <p:spPr>
          <a:xfrm>
            <a:off x="457200" y="6238875"/>
            <a:ext cx="2857500" cy="228600"/>
          </a:xfrm>
          <a:prstGeom prst="rect">
            <a:avLst/>
          </a:prstGeom>
        </p:spPr>
        <p:txBody>
          <a:bodyPr wrap="square" lIns="0" tIns="0" rIns="0" bIns="0" anchor="t">
            <a:normAutofit/>
          </a:bodyPr>
          <a:lstStyle/>
          <a:p>
            <a:pPr algn="l">
              <a:defRPr sz="1050" b="0">
                <a:solidFill>
                  <a:srgbClr val="5D6470"/>
                </a:solidFill>
                <a:latin typeface="Arial"/>
                <a:ea typeface="Arial"/>
                <a:cs typeface="Arial"/>
              </a:defRPr>
            </a:pPr>
            <a:r>
              <a:t>Muhammad Khalid Khan</a:t>
            </a:r>
          </a:p>
        </p:txBody>
      </p:sp>
      <p:sp>
        <p:nvSpPr>
          <p:cNvPr id="6" name="evidence-panel-1">
            <a:extLst>
              <a:ext uri="{FF2B5EF4-FFF2-40B4-BE49-F238E27FC236}">
                <a16:creationId xmlns:a16="http://schemas.microsoft.com/office/drawing/2014/main" id="{07FCABAB-9BE9-4660-BC0F-929D00D39CF6}"/>
              </a:ext>
            </a:extLst>
          </p:cNvPr>
          <p:cNvSpPr>
            <a:spLocks noGrp="1"/>
          </p:cNvSpPr>
          <p:nvPr/>
        </p:nvSpPr>
        <p:spPr>
          <a:xfrm>
            <a:off x="457200" y="2047875"/>
            <a:ext cx="3429000" cy="3429000"/>
          </a:xfrm>
          <a:prstGeom prst="rect">
            <a:avLst/>
          </a:prstGeom>
          <a:solidFill>
            <a:srgbClr val="EDEDED"/>
          </a:solidFill>
          <a:ln w="0">
            <a:solidFill>
              <a:srgbClr val="EDEDE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evidence-title-1">
            <a:extLst>
              <a:ext uri="{FF2B5EF4-FFF2-40B4-BE49-F238E27FC236}">
                <a16:creationId xmlns:a16="http://schemas.microsoft.com/office/drawing/2014/main" id="{2562575A-9E3E-422B-ABF3-712C80F5E07E}"/>
              </a:ext>
            </a:extLst>
          </p:cNvPr>
          <p:cNvSpPr>
            <a:spLocks noGrp="1"/>
          </p:cNvSpPr>
          <p:nvPr/>
        </p:nvSpPr>
        <p:spPr>
          <a:xfrm>
            <a:off x="704850" y="2333625"/>
            <a:ext cx="2933700" cy="361950"/>
          </a:xfrm>
          <a:prstGeom prst="rect">
            <a:avLst/>
          </a:prstGeom>
        </p:spPr>
        <p:txBody>
          <a:bodyPr wrap="square" lIns="0" tIns="0" rIns="0" bIns="0" anchor="t">
            <a:normAutofit/>
          </a:bodyPr>
          <a:lstStyle/>
          <a:p>
            <a:pPr algn="l">
              <a:defRPr sz="1725" b="1">
                <a:solidFill>
                  <a:srgbClr val="111111"/>
                </a:solidFill>
                <a:latin typeface="Arial"/>
                <a:ea typeface="Arial"/>
                <a:cs typeface="Arial"/>
              </a:defRPr>
            </a:pPr>
            <a:r>
              <a:t>STANDARD OUTPUT</a:t>
            </a:r>
          </a:p>
        </p:txBody>
      </p:sp>
      <p:sp>
        <p:nvSpPr>
          <p:cNvPr id="8" name="evidence-question-1">
            <a:extLst>
              <a:ext uri="{FF2B5EF4-FFF2-40B4-BE49-F238E27FC236}">
                <a16:creationId xmlns:a16="http://schemas.microsoft.com/office/drawing/2014/main" id="{C21EEAEC-E396-4A08-94AF-AAF765F76FD5}"/>
              </a:ext>
            </a:extLst>
          </p:cNvPr>
          <p:cNvSpPr>
            <a:spLocks noGrp="1"/>
          </p:cNvSpPr>
          <p:nvPr/>
        </p:nvSpPr>
        <p:spPr>
          <a:xfrm>
            <a:off x="704850" y="3095625"/>
            <a:ext cx="2933700" cy="685800"/>
          </a:xfrm>
          <a:prstGeom prst="rect">
            <a:avLst/>
          </a:prstGeom>
        </p:spPr>
        <p:txBody>
          <a:bodyPr wrap="square" lIns="0" tIns="0" rIns="0" bIns="0" anchor="t">
            <a:normAutofit/>
          </a:bodyPr>
          <a:lstStyle/>
          <a:p>
            <a:pPr algn="l">
              <a:defRPr sz="1650" b="0">
                <a:solidFill>
                  <a:srgbClr val="5D6470"/>
                </a:solidFill>
                <a:latin typeface="Arial"/>
                <a:ea typeface="Arial"/>
                <a:cs typeface="Arial"/>
              </a:defRPr>
            </a:pPr>
            <a:r>
              <a:t>What information did
the command produce?</a:t>
            </a:r>
          </a:p>
        </p:txBody>
      </p:sp>
      <p:sp>
        <p:nvSpPr>
          <p:cNvPr id="9" name="evidence-code-bg-1">
            <a:extLst>
              <a:ext uri="{FF2B5EF4-FFF2-40B4-BE49-F238E27FC236}">
                <a16:creationId xmlns:a16="http://schemas.microsoft.com/office/drawing/2014/main" id="{E013D934-7CC5-4969-B49D-D0B041818BA0}"/>
              </a:ext>
            </a:extLst>
          </p:cNvPr>
          <p:cNvSpPr>
            <a:spLocks noGrp="1"/>
          </p:cNvSpPr>
          <p:nvPr/>
        </p:nvSpPr>
        <p:spPr>
          <a:xfrm>
            <a:off x="704850" y="4143375"/>
            <a:ext cx="2933700" cy="971550"/>
          </a:xfrm>
          <a:prstGeom prst="rect">
            <a:avLst/>
          </a:prstGeom>
          <a:solidFill>
            <a:srgbClr val="17212B"/>
          </a:solidFill>
          <a:ln w="0">
            <a:solidFill>
              <a:srgbClr val="17212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evidence-code-1">
            <a:extLst>
              <a:ext uri="{FF2B5EF4-FFF2-40B4-BE49-F238E27FC236}">
                <a16:creationId xmlns:a16="http://schemas.microsoft.com/office/drawing/2014/main" id="{C442C201-A32D-422E-94E3-ED31405460E2}"/>
              </a:ext>
            </a:extLst>
          </p:cNvPr>
          <p:cNvSpPr>
            <a:spLocks noGrp="1"/>
          </p:cNvSpPr>
          <p:nvPr/>
        </p:nvSpPr>
        <p:spPr>
          <a:xfrm>
            <a:off x="876300" y="4362450"/>
            <a:ext cx="2590800" cy="552450"/>
          </a:xfrm>
          <a:prstGeom prst="rect">
            <a:avLst/>
          </a:prstGeom>
        </p:spPr>
        <p:txBody>
          <a:bodyPr wrap="square" lIns="0" tIns="0" rIns="0" bIns="0" anchor="t">
            <a:normAutofit/>
          </a:bodyPr>
          <a:lstStyle/>
          <a:p>
            <a:pPr algn="l">
              <a:defRPr sz="1425" b="0">
                <a:solidFill>
                  <a:srgbClr val="FFFFFF"/>
                </a:solidFill>
                <a:latin typeface="Courier New"/>
                <a:ea typeface="Courier New"/>
                <a:cs typeface="Courier New"/>
              </a:defRPr>
            </a:pPr>
            <a:r>
              <a:t>pwd
/home/student</a:t>
            </a:r>
          </a:p>
        </p:txBody>
      </p:sp>
      <p:sp>
        <p:nvSpPr>
          <p:cNvPr id="11" name="evidence-panel-2">
            <a:extLst>
              <a:ext uri="{FF2B5EF4-FFF2-40B4-BE49-F238E27FC236}">
                <a16:creationId xmlns:a16="http://schemas.microsoft.com/office/drawing/2014/main" id="{912F2156-F4B4-46A4-825E-9FD5391C65D6}"/>
              </a:ext>
            </a:extLst>
          </p:cNvPr>
          <p:cNvSpPr>
            <a:spLocks noGrp="1"/>
          </p:cNvSpPr>
          <p:nvPr/>
        </p:nvSpPr>
        <p:spPr>
          <a:xfrm>
            <a:off x="4305300" y="2047875"/>
            <a:ext cx="3429000" cy="3429000"/>
          </a:xfrm>
          <a:prstGeom prst="rect">
            <a:avLst/>
          </a:prstGeom>
          <a:solidFill>
            <a:srgbClr val="D0EDFA"/>
          </a:solidFill>
          <a:ln w="0">
            <a:solidFill>
              <a:srgbClr val="D0EDF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evidence-title-2">
            <a:extLst>
              <a:ext uri="{FF2B5EF4-FFF2-40B4-BE49-F238E27FC236}">
                <a16:creationId xmlns:a16="http://schemas.microsoft.com/office/drawing/2014/main" id="{D990DB48-CFC0-44EE-936E-3711656FB965}"/>
              </a:ext>
            </a:extLst>
          </p:cNvPr>
          <p:cNvSpPr>
            <a:spLocks noGrp="1"/>
          </p:cNvSpPr>
          <p:nvPr/>
        </p:nvSpPr>
        <p:spPr>
          <a:xfrm>
            <a:off x="4552950" y="2333625"/>
            <a:ext cx="2933700" cy="361950"/>
          </a:xfrm>
          <a:prstGeom prst="rect">
            <a:avLst/>
          </a:prstGeom>
        </p:spPr>
        <p:txBody>
          <a:bodyPr wrap="square" lIns="0" tIns="0" rIns="0" bIns="0" anchor="t">
            <a:normAutofit/>
          </a:bodyPr>
          <a:lstStyle/>
          <a:p>
            <a:pPr algn="l">
              <a:defRPr sz="1725" b="1">
                <a:solidFill>
                  <a:srgbClr val="111111"/>
                </a:solidFill>
                <a:latin typeface="Arial"/>
                <a:ea typeface="Arial"/>
                <a:cs typeface="Arial"/>
              </a:defRPr>
            </a:pPr>
            <a:r>
              <a:t>STANDARD ERROR</a:t>
            </a:r>
          </a:p>
        </p:txBody>
      </p:sp>
      <p:sp>
        <p:nvSpPr>
          <p:cNvPr id="13" name="evidence-question-2">
            <a:extLst>
              <a:ext uri="{FF2B5EF4-FFF2-40B4-BE49-F238E27FC236}">
                <a16:creationId xmlns:a16="http://schemas.microsoft.com/office/drawing/2014/main" id="{1371BCEA-1C91-472B-8212-05171180692D}"/>
              </a:ext>
            </a:extLst>
          </p:cNvPr>
          <p:cNvSpPr>
            <a:spLocks noGrp="1"/>
          </p:cNvSpPr>
          <p:nvPr/>
        </p:nvSpPr>
        <p:spPr>
          <a:xfrm>
            <a:off x="4552950" y="3095625"/>
            <a:ext cx="2933700" cy="685800"/>
          </a:xfrm>
          <a:prstGeom prst="rect">
            <a:avLst/>
          </a:prstGeom>
        </p:spPr>
        <p:txBody>
          <a:bodyPr wrap="square" lIns="0" tIns="0" rIns="0" bIns="0" anchor="t">
            <a:normAutofit/>
          </a:bodyPr>
          <a:lstStyle/>
          <a:p>
            <a:pPr algn="l">
              <a:defRPr sz="1650" b="0">
                <a:solidFill>
                  <a:srgbClr val="5D6470"/>
                </a:solidFill>
                <a:latin typeface="Arial"/>
                <a:ea typeface="Arial"/>
                <a:cs typeface="Arial"/>
              </a:defRPr>
            </a:pPr>
            <a:r>
              <a:t>What diagnostic did
the command report?</a:t>
            </a:r>
          </a:p>
        </p:txBody>
      </p:sp>
      <p:sp>
        <p:nvSpPr>
          <p:cNvPr id="14" name="evidence-code-bg-2">
            <a:extLst>
              <a:ext uri="{FF2B5EF4-FFF2-40B4-BE49-F238E27FC236}">
                <a16:creationId xmlns:a16="http://schemas.microsoft.com/office/drawing/2014/main" id="{967219A0-3F46-4CBF-9BDC-58413F8E26A3}"/>
              </a:ext>
            </a:extLst>
          </p:cNvPr>
          <p:cNvSpPr>
            <a:spLocks noGrp="1"/>
          </p:cNvSpPr>
          <p:nvPr/>
        </p:nvSpPr>
        <p:spPr>
          <a:xfrm>
            <a:off x="4552950" y="4143375"/>
            <a:ext cx="2933700" cy="971550"/>
          </a:xfrm>
          <a:prstGeom prst="rect">
            <a:avLst/>
          </a:prstGeom>
          <a:solidFill>
            <a:srgbClr val="17212B"/>
          </a:solidFill>
          <a:ln w="0">
            <a:solidFill>
              <a:srgbClr val="17212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" name="evidence-code-2">
            <a:extLst>
              <a:ext uri="{FF2B5EF4-FFF2-40B4-BE49-F238E27FC236}">
                <a16:creationId xmlns:a16="http://schemas.microsoft.com/office/drawing/2014/main" id="{3023073F-0272-4484-A32B-1E63619C2482}"/>
              </a:ext>
            </a:extLst>
          </p:cNvPr>
          <p:cNvSpPr>
            <a:spLocks noGrp="1"/>
          </p:cNvSpPr>
          <p:nvPr/>
        </p:nvSpPr>
        <p:spPr>
          <a:xfrm>
            <a:off x="4724400" y="4362450"/>
            <a:ext cx="2590800" cy="552450"/>
          </a:xfrm>
          <a:prstGeom prst="rect">
            <a:avLst/>
          </a:prstGeom>
        </p:spPr>
        <p:txBody>
          <a:bodyPr wrap="square" lIns="0" tIns="0" rIns="0" bIns="0" anchor="t">
            <a:normAutofit/>
          </a:bodyPr>
          <a:lstStyle/>
          <a:p>
            <a:pPr algn="l">
              <a:defRPr sz="1425" b="0">
                <a:solidFill>
                  <a:srgbClr val="FFFFFF"/>
                </a:solidFill>
                <a:latin typeface="Courier New"/>
                <a:ea typeface="Courier New"/>
                <a:cs typeface="Courier New"/>
              </a:defRPr>
            </a:pPr>
            <a:r>
              <a:t>ls /missing
No such file...</a:t>
            </a:r>
          </a:p>
        </p:txBody>
      </p:sp>
      <p:sp>
        <p:nvSpPr>
          <p:cNvPr id="16" name="evidence-panel-3">
            <a:extLst>
              <a:ext uri="{FF2B5EF4-FFF2-40B4-BE49-F238E27FC236}">
                <a16:creationId xmlns:a16="http://schemas.microsoft.com/office/drawing/2014/main" id="{0170A2EC-3979-4799-BB10-72E545182AEC}"/>
              </a:ext>
            </a:extLst>
          </p:cNvPr>
          <p:cNvSpPr>
            <a:spLocks noGrp="1"/>
          </p:cNvSpPr>
          <p:nvPr/>
        </p:nvSpPr>
        <p:spPr>
          <a:xfrm>
            <a:off x="8153400" y="2047875"/>
            <a:ext cx="3429000" cy="3429000"/>
          </a:xfrm>
          <a:prstGeom prst="rect">
            <a:avLst/>
          </a:prstGeom>
          <a:solidFill>
            <a:srgbClr val="EDEDED"/>
          </a:solidFill>
          <a:ln w="0">
            <a:solidFill>
              <a:srgbClr val="EDEDE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7" name="evidence-title-3">
            <a:extLst>
              <a:ext uri="{FF2B5EF4-FFF2-40B4-BE49-F238E27FC236}">
                <a16:creationId xmlns:a16="http://schemas.microsoft.com/office/drawing/2014/main" id="{79D1ABD4-289A-4613-8565-996AC47A6E6E}"/>
              </a:ext>
            </a:extLst>
          </p:cNvPr>
          <p:cNvSpPr>
            <a:spLocks noGrp="1"/>
          </p:cNvSpPr>
          <p:nvPr/>
        </p:nvSpPr>
        <p:spPr>
          <a:xfrm>
            <a:off x="8401050" y="2333625"/>
            <a:ext cx="2933700" cy="361950"/>
          </a:xfrm>
          <a:prstGeom prst="rect">
            <a:avLst/>
          </a:prstGeom>
        </p:spPr>
        <p:txBody>
          <a:bodyPr wrap="square" lIns="0" tIns="0" rIns="0" bIns="0" anchor="t">
            <a:normAutofit/>
          </a:bodyPr>
          <a:lstStyle/>
          <a:p>
            <a:pPr algn="l">
              <a:defRPr sz="1725" b="1">
                <a:solidFill>
                  <a:srgbClr val="111111"/>
                </a:solidFill>
                <a:latin typeface="Arial"/>
                <a:ea typeface="Arial"/>
                <a:cs typeface="Arial"/>
              </a:defRPr>
            </a:pPr>
            <a:r>
              <a:t>EXIT STATUS</a:t>
            </a:r>
          </a:p>
        </p:txBody>
      </p:sp>
      <p:sp>
        <p:nvSpPr>
          <p:cNvPr id="18" name="evidence-question-3">
            <a:extLst>
              <a:ext uri="{FF2B5EF4-FFF2-40B4-BE49-F238E27FC236}">
                <a16:creationId xmlns:a16="http://schemas.microsoft.com/office/drawing/2014/main" id="{E8414609-1BD1-4E93-9A59-7705D3EFCDDC}"/>
              </a:ext>
            </a:extLst>
          </p:cNvPr>
          <p:cNvSpPr>
            <a:spLocks noGrp="1"/>
          </p:cNvSpPr>
          <p:nvPr/>
        </p:nvSpPr>
        <p:spPr>
          <a:xfrm>
            <a:off x="8401050" y="3095625"/>
            <a:ext cx="2933700" cy="685800"/>
          </a:xfrm>
          <a:prstGeom prst="rect">
            <a:avLst/>
          </a:prstGeom>
        </p:spPr>
        <p:txBody>
          <a:bodyPr wrap="square" lIns="0" tIns="0" rIns="0" bIns="0" anchor="t">
            <a:normAutofit/>
          </a:bodyPr>
          <a:lstStyle/>
          <a:p>
            <a:pPr algn="l">
              <a:defRPr sz="1650" b="0">
                <a:solidFill>
                  <a:srgbClr val="5D6470"/>
                </a:solidFill>
                <a:latin typeface="Arial"/>
                <a:ea typeface="Arial"/>
                <a:cs typeface="Arial"/>
              </a:defRPr>
            </a:pPr>
            <a:r>
              <a:t>Did the command
succeed or fail?</a:t>
            </a:r>
          </a:p>
        </p:txBody>
      </p:sp>
      <p:sp>
        <p:nvSpPr>
          <p:cNvPr id="19" name="evidence-code-bg-3">
            <a:extLst>
              <a:ext uri="{FF2B5EF4-FFF2-40B4-BE49-F238E27FC236}">
                <a16:creationId xmlns:a16="http://schemas.microsoft.com/office/drawing/2014/main" id="{7E6AD74C-A695-4D82-BFF9-AE5063252322}"/>
              </a:ext>
            </a:extLst>
          </p:cNvPr>
          <p:cNvSpPr>
            <a:spLocks noGrp="1"/>
          </p:cNvSpPr>
          <p:nvPr/>
        </p:nvSpPr>
        <p:spPr>
          <a:xfrm>
            <a:off x="8401050" y="4143375"/>
            <a:ext cx="2933700" cy="971550"/>
          </a:xfrm>
          <a:prstGeom prst="rect">
            <a:avLst/>
          </a:prstGeom>
          <a:solidFill>
            <a:srgbClr val="17212B"/>
          </a:solidFill>
          <a:ln w="0">
            <a:solidFill>
              <a:srgbClr val="17212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0" name="evidence-code-3">
            <a:extLst>
              <a:ext uri="{FF2B5EF4-FFF2-40B4-BE49-F238E27FC236}">
                <a16:creationId xmlns:a16="http://schemas.microsoft.com/office/drawing/2014/main" id="{EAA23B77-C754-4BB3-9A99-536F1A8A9F8B}"/>
              </a:ext>
            </a:extLst>
          </p:cNvPr>
          <p:cNvSpPr>
            <a:spLocks noGrp="1"/>
          </p:cNvSpPr>
          <p:nvPr/>
        </p:nvSpPr>
        <p:spPr>
          <a:xfrm>
            <a:off x="8572500" y="4362450"/>
            <a:ext cx="2590800" cy="552450"/>
          </a:xfrm>
          <a:prstGeom prst="rect">
            <a:avLst/>
          </a:prstGeom>
        </p:spPr>
        <p:txBody>
          <a:bodyPr wrap="square" lIns="0" tIns="0" rIns="0" bIns="0" anchor="t">
            <a:normAutofit/>
          </a:bodyPr>
          <a:lstStyle/>
          <a:p>
            <a:pPr algn="l">
              <a:defRPr sz="1425" b="0">
                <a:solidFill>
                  <a:srgbClr val="FFFFFF"/>
                </a:solidFill>
                <a:latin typeface="Courier New"/>
                <a:ea typeface="Courier New"/>
                <a:cs typeface="Courier New"/>
              </a:defRPr>
            </a:pPr>
            <a:r>
              <a:t>echo $?
0 or nonzero</a:t>
            </a:r>
          </a:p>
        </p:txBody>
      </p:sp>
      <p:sp>
        <p:nvSpPr>
          <p:cNvPr id="21" name="status-warning">
            <a:extLst>
              <a:ext uri="{FF2B5EF4-FFF2-40B4-BE49-F238E27FC236}">
                <a16:creationId xmlns:a16="http://schemas.microsoft.com/office/drawing/2014/main" id="{92420787-CEF1-419F-8443-7B51957E7659}"/>
              </a:ext>
            </a:extLst>
          </p:cNvPr>
          <p:cNvSpPr>
            <a:spLocks noGrp="1"/>
          </p:cNvSpPr>
          <p:nvPr/>
        </p:nvSpPr>
        <p:spPr>
          <a:xfrm>
            <a:off x="2381250" y="5762625"/>
            <a:ext cx="7429500" cy="304800"/>
          </a:xfrm>
          <a:prstGeom prst="rect">
            <a:avLst/>
          </a:prstGeom>
        </p:spPr>
        <p:txBody>
          <a:bodyPr wrap="square" lIns="0" tIns="0" rIns="0" bIns="0" anchor="t">
            <a:normAutofit/>
          </a:bodyPr>
          <a:lstStyle/>
          <a:p>
            <a:pPr algn="ctr">
              <a:defRPr sz="1725" b="1">
                <a:solidFill>
                  <a:srgbClr val="C64B4B"/>
                </a:solidFill>
                <a:latin typeface="Arial"/>
                <a:ea typeface="Arial"/>
                <a:cs typeface="Arial"/>
              </a:defRPr>
            </a:pPr>
            <a:r>
              <a:t>Check $? immediately - the next command replaces it.</a:t>
            </a:r>
          </a:p>
        </p:txBody>
      </p:sp>
    </p:spTree>
    <p:extLst>
      <p:ext uri="{BB962C8B-B14F-4D97-AF65-F5344CB8AC3E}">
        <p14:creationId xmlns:p14="http://schemas.microsoft.com/office/powerpoint/2010/main" val="47261511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eyebrow-9">
            <a:extLst>
              <a:ext uri="{FF2B5EF4-FFF2-40B4-BE49-F238E27FC236}">
                <a16:creationId xmlns:a16="http://schemas.microsoft.com/office/drawing/2014/main" id="{2A69F51D-725C-4556-B633-B1E3431E943A}"/>
              </a:ext>
            </a:extLst>
          </p:cNvPr>
          <p:cNvSpPr>
            <a:spLocks noGrp="1"/>
          </p:cNvSpPr>
          <p:nvPr/>
        </p:nvSpPr>
        <p:spPr>
          <a:xfrm>
            <a:off x="457200" y="304800"/>
            <a:ext cx="4000500" cy="266700"/>
          </a:xfrm>
          <a:prstGeom prst="rect">
            <a:avLst/>
          </a:prstGeom>
        </p:spPr>
        <p:txBody>
          <a:bodyPr wrap="square" lIns="0" tIns="0" rIns="0" bIns="0" anchor="t">
            <a:normAutofit/>
          </a:bodyPr>
          <a:lstStyle/>
          <a:p>
            <a:pPr algn="l">
              <a:defRPr sz="1200" b="1">
                <a:solidFill>
                  <a:srgbClr val="3D8DFF"/>
                </a:solidFill>
                <a:latin typeface="Arial"/>
                <a:ea typeface="Arial"/>
                <a:cs typeface="Arial"/>
              </a:defRPr>
            </a:pPr>
            <a:r>
              <a:t>LESSON 2 | CONTROL FLOW PREVIEW</a:t>
            </a:r>
          </a:p>
        </p:txBody>
      </p:sp>
      <p:sp>
        <p:nvSpPr>
          <p:cNvPr id="2" name="title-9">
            <a:extLst>
              <a:ext uri="{FF2B5EF4-FFF2-40B4-BE49-F238E27FC236}">
                <a16:creationId xmlns:a16="http://schemas.microsoft.com/office/drawing/2014/main" id="{8540932F-11D4-4B33-8FDC-ACA685297DFF}"/>
              </a:ext>
            </a:extLst>
          </p:cNvPr>
          <p:cNvSpPr>
            <a:spLocks noGrp="1"/>
          </p:cNvSpPr>
          <p:nvPr/>
        </p:nvSpPr>
        <p:spPr>
          <a:xfrm>
            <a:off x="457200" y="723900"/>
            <a:ext cx="10668000" cy="723900"/>
          </a:xfrm>
          <a:prstGeom prst="rect">
            <a:avLst/>
          </a:prstGeom>
        </p:spPr>
        <p:txBody>
          <a:bodyPr wrap="square" lIns="0" tIns="0" rIns="0" bIns="0" anchor="t">
            <a:normAutofit/>
          </a:bodyPr>
          <a:lstStyle/>
          <a:p>
            <a:pPr algn="l">
              <a:defRPr sz="3300" b="1">
                <a:solidFill>
                  <a:srgbClr val="111111"/>
                </a:solidFill>
                <a:latin typeface="Arial"/>
                <a:ea typeface="Arial"/>
                <a:cs typeface="Arial"/>
              </a:defRPr>
            </a:pPr>
            <a:r>
              <a:t>&amp;&amp; continues on success; || responds to failure</a:t>
            </a:r>
          </a:p>
        </p:txBody>
      </p:sp>
      <p:sp>
        <p:nvSpPr>
          <p:cNvPr id="3" name="header-rule-9">
            <a:extLst>
              <a:ext uri="{FF2B5EF4-FFF2-40B4-BE49-F238E27FC236}">
                <a16:creationId xmlns:a16="http://schemas.microsoft.com/office/drawing/2014/main" id="{8EF39D69-1E33-4AD6-ABB9-2D1EDDF5ECB5}"/>
              </a:ext>
            </a:extLst>
          </p:cNvPr>
          <p:cNvSpPr>
            <a:spLocks noGrp="1"/>
          </p:cNvSpPr>
          <p:nvPr/>
        </p:nvSpPr>
        <p:spPr>
          <a:xfrm>
            <a:off x="457200" y="1552575"/>
            <a:ext cx="11277600" cy="19050"/>
          </a:xfrm>
          <a:prstGeom prst="rect">
            <a:avLst/>
          </a:prstGeom>
          <a:solidFill>
            <a:srgbClr val="111111"/>
          </a:solidFill>
          <a:ln w="0">
            <a:solidFill>
              <a:srgbClr val="11111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page-9">
            <a:extLst>
              <a:ext uri="{FF2B5EF4-FFF2-40B4-BE49-F238E27FC236}">
                <a16:creationId xmlns:a16="http://schemas.microsoft.com/office/drawing/2014/main" id="{7C3E4A98-EB28-430B-8D7D-ACFDEA7EBE74}"/>
              </a:ext>
            </a:extLst>
          </p:cNvPr>
          <p:cNvSpPr>
            <a:spLocks noGrp="1"/>
          </p:cNvSpPr>
          <p:nvPr/>
        </p:nvSpPr>
        <p:spPr>
          <a:xfrm>
            <a:off x="11239500" y="6238875"/>
            <a:ext cx="495300" cy="228600"/>
          </a:xfrm>
          <a:prstGeom prst="rect">
            <a:avLst/>
          </a:prstGeom>
        </p:spPr>
        <p:txBody>
          <a:bodyPr wrap="square" lIns="0" tIns="0" rIns="0" bIns="0" anchor="t">
            <a:normAutofit/>
          </a:bodyPr>
          <a:lstStyle/>
          <a:p>
            <a:pPr algn="r">
              <a:defRPr sz="1200" b="0">
                <a:solidFill>
                  <a:srgbClr val="5D6470"/>
                </a:solidFill>
                <a:latin typeface="Arial"/>
                <a:ea typeface="Arial"/>
                <a:cs typeface="Arial"/>
              </a:defRPr>
            </a:pPr>
            <a:r>
              <a:t>09</a:t>
            </a:r>
          </a:p>
        </p:txBody>
      </p:sp>
      <p:sp>
        <p:nvSpPr>
          <p:cNvPr id="5" name="footer-9">
            <a:extLst>
              <a:ext uri="{FF2B5EF4-FFF2-40B4-BE49-F238E27FC236}">
                <a16:creationId xmlns:a16="http://schemas.microsoft.com/office/drawing/2014/main" id="{B9206F7C-0924-4A16-9CED-881651A38EAF}"/>
              </a:ext>
            </a:extLst>
          </p:cNvPr>
          <p:cNvSpPr>
            <a:spLocks noGrp="1"/>
          </p:cNvSpPr>
          <p:nvPr/>
        </p:nvSpPr>
        <p:spPr>
          <a:xfrm>
            <a:off x="457200" y="6238875"/>
            <a:ext cx="2857500" cy="228600"/>
          </a:xfrm>
          <a:prstGeom prst="rect">
            <a:avLst/>
          </a:prstGeom>
        </p:spPr>
        <p:txBody>
          <a:bodyPr wrap="square" lIns="0" tIns="0" rIns="0" bIns="0" anchor="t">
            <a:normAutofit/>
          </a:bodyPr>
          <a:lstStyle/>
          <a:p>
            <a:pPr algn="l">
              <a:defRPr sz="1050" b="0">
                <a:solidFill>
                  <a:srgbClr val="5D6470"/>
                </a:solidFill>
                <a:latin typeface="Arial"/>
                <a:ea typeface="Arial"/>
                <a:cs typeface="Arial"/>
              </a:defRPr>
            </a:pPr>
            <a:r>
              <a:t>Muhammad Khalid Khan</a:t>
            </a:r>
          </a:p>
        </p:txBody>
      </p:sp>
      <p:sp>
        <p:nvSpPr>
          <p:cNvPr id="6" name="and-panel">
            <a:extLst>
              <a:ext uri="{FF2B5EF4-FFF2-40B4-BE49-F238E27FC236}">
                <a16:creationId xmlns:a16="http://schemas.microsoft.com/office/drawing/2014/main" id="{F95D802C-670A-4C3B-AF76-05C4B6D7DCBA}"/>
              </a:ext>
            </a:extLst>
          </p:cNvPr>
          <p:cNvSpPr>
            <a:spLocks noGrp="1"/>
          </p:cNvSpPr>
          <p:nvPr/>
        </p:nvSpPr>
        <p:spPr>
          <a:xfrm>
            <a:off x="457200" y="1952625"/>
            <a:ext cx="5334000" cy="3143250"/>
          </a:xfrm>
          <a:prstGeom prst="rect">
            <a:avLst/>
          </a:prstGeom>
          <a:solidFill>
            <a:srgbClr val="D0EDFA"/>
          </a:solidFill>
          <a:ln w="0">
            <a:solidFill>
              <a:srgbClr val="D0EDF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or-panel">
            <a:extLst>
              <a:ext uri="{FF2B5EF4-FFF2-40B4-BE49-F238E27FC236}">
                <a16:creationId xmlns:a16="http://schemas.microsoft.com/office/drawing/2014/main" id="{78D8D5FB-B597-465B-81FA-F4B20A80898A}"/>
              </a:ext>
            </a:extLst>
          </p:cNvPr>
          <p:cNvSpPr>
            <a:spLocks noGrp="1"/>
          </p:cNvSpPr>
          <p:nvPr/>
        </p:nvSpPr>
        <p:spPr>
          <a:xfrm>
            <a:off x="6400800" y="1952625"/>
            <a:ext cx="5334000" cy="3143250"/>
          </a:xfrm>
          <a:prstGeom prst="rect">
            <a:avLst/>
          </a:prstGeom>
          <a:solidFill>
            <a:srgbClr val="EDEDED"/>
          </a:solidFill>
          <a:ln w="0">
            <a:solidFill>
              <a:srgbClr val="EDEDE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and-label">
            <a:extLst>
              <a:ext uri="{FF2B5EF4-FFF2-40B4-BE49-F238E27FC236}">
                <a16:creationId xmlns:a16="http://schemas.microsoft.com/office/drawing/2014/main" id="{BC3531E2-6D89-49C4-AC15-95E856740917}"/>
              </a:ext>
            </a:extLst>
          </p:cNvPr>
          <p:cNvSpPr>
            <a:spLocks noGrp="1"/>
          </p:cNvSpPr>
          <p:nvPr/>
        </p:nvSpPr>
        <p:spPr>
          <a:xfrm>
            <a:off x="762000" y="2238375"/>
            <a:ext cx="2571750" cy="304800"/>
          </a:xfrm>
          <a:prstGeom prst="rect">
            <a:avLst/>
          </a:prstGeom>
        </p:spPr>
        <p:txBody>
          <a:bodyPr wrap="square" lIns="0" tIns="0" rIns="0" bIns="0" anchor="t">
            <a:normAutofit/>
          </a:bodyPr>
          <a:lstStyle/>
          <a:p>
            <a:pPr algn="l">
              <a:defRPr sz="1350" b="1">
                <a:solidFill>
                  <a:srgbClr val="1F8A63"/>
                </a:solidFill>
                <a:latin typeface="Arial"/>
                <a:ea typeface="Arial"/>
                <a:cs typeface="Arial"/>
              </a:defRPr>
            </a:pPr>
            <a:r>
              <a:t>SUCCESS PATH</a:t>
            </a:r>
          </a:p>
        </p:txBody>
      </p:sp>
      <p:sp>
        <p:nvSpPr>
          <p:cNvPr id="9" name="and-code">
            <a:extLst>
              <a:ext uri="{FF2B5EF4-FFF2-40B4-BE49-F238E27FC236}">
                <a16:creationId xmlns:a16="http://schemas.microsoft.com/office/drawing/2014/main" id="{8B787CAA-1E24-40F1-816D-E5C0053CA182}"/>
              </a:ext>
            </a:extLst>
          </p:cNvPr>
          <p:cNvSpPr>
            <a:spLocks noGrp="1"/>
          </p:cNvSpPr>
          <p:nvPr/>
        </p:nvSpPr>
        <p:spPr>
          <a:xfrm>
            <a:off x="762000" y="2809875"/>
            <a:ext cx="4572000" cy="457200"/>
          </a:xfrm>
          <a:prstGeom prst="rect">
            <a:avLst/>
          </a:prstGeom>
        </p:spPr>
        <p:txBody>
          <a:bodyPr wrap="square" lIns="0" tIns="0" rIns="0" bIns="0" anchor="t">
            <a:normAutofit/>
          </a:bodyPr>
          <a:lstStyle/>
          <a:p>
            <a:pPr algn="l">
              <a:defRPr sz="2175" b="1">
                <a:solidFill>
                  <a:srgbClr val="111111"/>
                </a:solidFill>
                <a:latin typeface="Courier New"/>
                <a:ea typeface="Courier New"/>
                <a:cs typeface="Courier New"/>
              </a:defRPr>
            </a:pPr>
            <a:r>
              <a:t>command1 &amp;&amp; command2</a:t>
            </a:r>
          </a:p>
        </p:txBody>
      </p:sp>
      <p:sp>
        <p:nvSpPr>
          <p:cNvPr id="10" name="and-body">
            <a:extLst>
              <a:ext uri="{FF2B5EF4-FFF2-40B4-BE49-F238E27FC236}">
                <a16:creationId xmlns:a16="http://schemas.microsoft.com/office/drawing/2014/main" id="{F83FA301-D39D-45FE-98A2-F9A36796F202}"/>
              </a:ext>
            </a:extLst>
          </p:cNvPr>
          <p:cNvSpPr>
            <a:spLocks noGrp="1"/>
          </p:cNvSpPr>
          <p:nvPr/>
        </p:nvSpPr>
        <p:spPr>
          <a:xfrm>
            <a:off x="762000" y="3714750"/>
            <a:ext cx="4286250" cy="1000125"/>
          </a:xfrm>
          <a:prstGeom prst="rect">
            <a:avLst/>
          </a:prstGeom>
        </p:spPr>
        <p:txBody>
          <a:bodyPr wrap="square" lIns="0" tIns="0" rIns="0" bIns="0" anchor="t">
            <a:normAutofit/>
          </a:bodyPr>
          <a:lstStyle/>
          <a:p>
            <a:pPr algn="l">
              <a:defRPr sz="1650" b="0">
                <a:solidFill>
                  <a:srgbClr val="111111"/>
                </a:solidFill>
                <a:latin typeface="Arial"/>
                <a:ea typeface="Arial"/>
                <a:cs typeface="Arial"/>
              </a:defRPr>
            </a:pPr>
            <a:r>
              <a:t>command1 returns 0
then command2 runs</a:t>
            </a:r>
          </a:p>
        </p:txBody>
      </p:sp>
      <p:sp>
        <p:nvSpPr>
          <p:cNvPr id="11" name="or-label">
            <a:extLst>
              <a:ext uri="{FF2B5EF4-FFF2-40B4-BE49-F238E27FC236}">
                <a16:creationId xmlns:a16="http://schemas.microsoft.com/office/drawing/2014/main" id="{499FED21-8800-44B6-A7B2-AC1772FC229F}"/>
              </a:ext>
            </a:extLst>
          </p:cNvPr>
          <p:cNvSpPr>
            <a:spLocks noGrp="1"/>
          </p:cNvSpPr>
          <p:nvPr/>
        </p:nvSpPr>
        <p:spPr>
          <a:xfrm>
            <a:off x="6705600" y="2238375"/>
            <a:ext cx="2571750" cy="304800"/>
          </a:xfrm>
          <a:prstGeom prst="rect">
            <a:avLst/>
          </a:prstGeom>
        </p:spPr>
        <p:txBody>
          <a:bodyPr wrap="square" lIns="0" tIns="0" rIns="0" bIns="0" anchor="t">
            <a:normAutofit/>
          </a:bodyPr>
          <a:lstStyle/>
          <a:p>
            <a:pPr algn="l">
              <a:defRPr sz="1350" b="1">
                <a:solidFill>
                  <a:srgbClr val="C64B4B"/>
                </a:solidFill>
                <a:latin typeface="Arial"/>
                <a:ea typeface="Arial"/>
                <a:cs typeface="Arial"/>
              </a:defRPr>
            </a:pPr>
            <a:r>
              <a:t>FAILURE PATH</a:t>
            </a:r>
          </a:p>
        </p:txBody>
      </p:sp>
      <p:sp>
        <p:nvSpPr>
          <p:cNvPr id="12" name="or-code">
            <a:extLst>
              <a:ext uri="{FF2B5EF4-FFF2-40B4-BE49-F238E27FC236}">
                <a16:creationId xmlns:a16="http://schemas.microsoft.com/office/drawing/2014/main" id="{CA93B9C6-0305-45D9-852F-AA221E3A2191}"/>
              </a:ext>
            </a:extLst>
          </p:cNvPr>
          <p:cNvSpPr>
            <a:spLocks noGrp="1"/>
          </p:cNvSpPr>
          <p:nvPr/>
        </p:nvSpPr>
        <p:spPr>
          <a:xfrm>
            <a:off x="6705600" y="2809875"/>
            <a:ext cx="4572000" cy="457200"/>
          </a:xfrm>
          <a:prstGeom prst="rect">
            <a:avLst/>
          </a:prstGeom>
        </p:spPr>
        <p:txBody>
          <a:bodyPr wrap="square" lIns="0" tIns="0" rIns="0" bIns="0" anchor="t">
            <a:normAutofit/>
          </a:bodyPr>
          <a:lstStyle/>
          <a:p>
            <a:pPr algn="l">
              <a:defRPr sz="2175" b="1">
                <a:solidFill>
                  <a:srgbClr val="111111"/>
                </a:solidFill>
                <a:latin typeface="Courier New"/>
                <a:ea typeface="Courier New"/>
                <a:cs typeface="Courier New"/>
              </a:defRPr>
            </a:pPr>
            <a:r>
              <a:t>command1 || command2</a:t>
            </a:r>
          </a:p>
        </p:txBody>
      </p:sp>
      <p:sp>
        <p:nvSpPr>
          <p:cNvPr id="13" name="or-body">
            <a:extLst>
              <a:ext uri="{FF2B5EF4-FFF2-40B4-BE49-F238E27FC236}">
                <a16:creationId xmlns:a16="http://schemas.microsoft.com/office/drawing/2014/main" id="{0CCA83AF-7922-40B0-A965-C43DEAE7176F}"/>
              </a:ext>
            </a:extLst>
          </p:cNvPr>
          <p:cNvSpPr>
            <a:spLocks noGrp="1"/>
          </p:cNvSpPr>
          <p:nvPr/>
        </p:nvSpPr>
        <p:spPr>
          <a:xfrm>
            <a:off x="6705600" y="3714750"/>
            <a:ext cx="4286250" cy="1000125"/>
          </a:xfrm>
          <a:prstGeom prst="rect">
            <a:avLst/>
          </a:prstGeom>
        </p:spPr>
        <p:txBody>
          <a:bodyPr wrap="square" lIns="0" tIns="0" rIns="0" bIns="0" anchor="t">
            <a:normAutofit/>
          </a:bodyPr>
          <a:lstStyle/>
          <a:p>
            <a:pPr algn="l">
              <a:defRPr sz="1650" b="0">
                <a:solidFill>
                  <a:srgbClr val="111111"/>
                </a:solidFill>
                <a:latin typeface="Arial"/>
                <a:ea typeface="Arial"/>
                <a:cs typeface="Arial"/>
              </a:defRPr>
            </a:pPr>
            <a:r>
              <a:t>command1 returns nonzero
then command2 runs</a:t>
            </a:r>
          </a:p>
        </p:txBody>
      </p:sp>
      <p:sp>
        <p:nvSpPr>
          <p:cNvPr id="14" name="andor-example-bg">
            <a:extLst>
              <a:ext uri="{FF2B5EF4-FFF2-40B4-BE49-F238E27FC236}">
                <a16:creationId xmlns:a16="http://schemas.microsoft.com/office/drawing/2014/main" id="{E73EC4BD-8B3F-4F86-8CEC-66B7F618F576}"/>
              </a:ext>
            </a:extLst>
          </p:cNvPr>
          <p:cNvSpPr>
            <a:spLocks noGrp="1"/>
          </p:cNvSpPr>
          <p:nvPr/>
        </p:nvSpPr>
        <p:spPr>
          <a:xfrm>
            <a:off x="1809750" y="5429250"/>
            <a:ext cx="8572500" cy="552450"/>
          </a:xfrm>
          <a:prstGeom prst="rect">
            <a:avLst/>
          </a:prstGeom>
          <a:solidFill>
            <a:srgbClr val="17212B"/>
          </a:solidFill>
          <a:ln w="0">
            <a:solidFill>
              <a:srgbClr val="17212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" name="andor-example">
            <a:extLst>
              <a:ext uri="{FF2B5EF4-FFF2-40B4-BE49-F238E27FC236}">
                <a16:creationId xmlns:a16="http://schemas.microsoft.com/office/drawing/2014/main" id="{11E37C21-19A5-4AAA-81A9-AD5FDAE0673B}"/>
              </a:ext>
            </a:extLst>
          </p:cNvPr>
          <p:cNvSpPr>
            <a:spLocks noGrp="1"/>
          </p:cNvSpPr>
          <p:nvPr/>
        </p:nvSpPr>
        <p:spPr>
          <a:xfrm>
            <a:off x="2047875" y="5591175"/>
            <a:ext cx="8096250" cy="285750"/>
          </a:xfrm>
          <a:prstGeom prst="rect">
            <a:avLst/>
          </a:prstGeom>
        </p:spPr>
        <p:txBody>
          <a:bodyPr wrap="square" lIns="0" tIns="0" rIns="0" bIns="0" anchor="t">
            <a:normAutofit/>
          </a:bodyPr>
          <a:lstStyle/>
          <a:p>
            <a:pPr algn="ctr">
              <a:defRPr sz="1425" b="0">
                <a:solidFill>
                  <a:srgbClr val="FFFFFF"/>
                </a:solidFill>
                <a:latin typeface="Courier New"/>
                <a:ea typeface="Courier New"/>
                <a:cs typeface="Courier New"/>
              </a:defRPr>
            </a:pPr>
            <a:r>
              <a:t>pwd &amp;&amp; echo 'ready'     |     ls /missing || echo 'check failed'</a:t>
            </a:r>
          </a:p>
        </p:txBody>
      </p:sp>
    </p:spTree>
    <p:extLst>
      <p:ext uri="{BB962C8B-B14F-4D97-AF65-F5344CB8AC3E}">
        <p14:creationId xmlns:p14="http://schemas.microsoft.com/office/powerpoint/2010/main" val="2067657938"/>
      </p:ext>
    </p:extLst>
  </p:cSld>
  <p:clrMapOvr>
    <a:masterClrMapping/>
  </p:clrMapOvr>
</p:sld>
</file>

<file path=ppt/theme/theme1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gradFill>
          <a:gsLst>
            <a:gs pos="0">
              <a:schemeClr val="phClr">
                <a:tint val="67000"/>
                <a:lumMod val="110000"/>
                <a:satMod val="105000"/>
              </a:schemeClr>
            </a:gs>
            <a:gs pos="50000">
              <a:schemeClr val="phClr">
                <a:tint val="73000"/>
                <a:lumMod val="105000"/>
                <a:satMod val="103000"/>
              </a:schemeClr>
            </a:gs>
            <a:gs pos="100000">
              <a:schemeClr val="phClr">
                <a:tint val="81000"/>
                <a:lumMod val="105000"/>
                <a:satMod val="109000"/>
              </a:schemeClr>
            </a:gs>
          </a:gsLst>
          <a:lin ang="5400000" scaled="0"/>
        </a:gradFill>
        <a:gradFill>
          <a:gsLst>
            <a:gs pos="0">
              <a:schemeClr val="phClr">
                <a:tint val="94000"/>
                <a:lumMod val="102000"/>
                <a:satMod val="103000"/>
              </a:schemeClr>
            </a:gs>
            <a:gs pos="50000">
              <a:schemeClr val="phClr">
                <a:shade val="100000"/>
                <a:lumMod val="100000"/>
                <a:satMod val="110000"/>
              </a:schemeClr>
            </a:gs>
            <a:gs pos="100000">
              <a:schemeClr val="phClr">
                <a:shade val="78000"/>
                <a:lumMod val="99000"/>
                <a:satMod val="120000"/>
              </a:schemeClr>
            </a:gs>
          </a:gsLst>
          <a:lin ang="5400000" scaled="0"/>
        </a:gra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gradFill>
          <a:gsLst>
            <a:gs pos="0">
              <a:schemeClr val="phClr">
                <a:tint val="67000"/>
                <a:lumMod val="110000"/>
                <a:satMod val="105000"/>
              </a:schemeClr>
            </a:gs>
            <a:gs pos="50000">
              <a:schemeClr val="phClr">
                <a:tint val="73000"/>
                <a:lumMod val="105000"/>
                <a:satMod val="103000"/>
              </a:schemeClr>
            </a:gs>
            <a:gs pos="100000">
              <a:schemeClr val="phClr">
                <a:tint val="81000"/>
                <a:lumMod val="105000"/>
                <a:satMod val="109000"/>
              </a:schemeClr>
            </a:gs>
          </a:gsLst>
          <a:lin ang="5400000" scaled="0"/>
        </a:gradFill>
        <a:gradFill>
          <a:gsLst>
            <a:gs pos="0">
              <a:schemeClr val="phClr">
                <a:tint val="94000"/>
                <a:lumMod val="102000"/>
                <a:satMod val="103000"/>
              </a:schemeClr>
            </a:gs>
            <a:gs pos="50000">
              <a:schemeClr val="phClr">
                <a:shade val="100000"/>
                <a:lumMod val="100000"/>
                <a:satMod val="110000"/>
              </a:schemeClr>
            </a:gs>
            <a:gs pos="100000">
              <a:schemeClr val="phClr">
                <a:shade val="78000"/>
                <a:lumMod val="99000"/>
                <a:satMod val="120000"/>
              </a:schemeClr>
            </a:gs>
          </a:gsLst>
          <a:lin ang="5400000" scaled="0"/>
        </a:gra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1398</Words>
  <Application>Microsoft Office PowerPoint</Application>
  <DocSecurity>0</DocSecurity>
  <PresentationFormat>Widescreen</PresentationFormat>
  <Paragraphs>194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4" baseType="lpstr">
      <vt:lpstr>Calibri</vt:lpstr>
      <vt:lpstr>ChatGPT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</dc:title>
  <dc:creator>Walnut Exporter</dc:creator>
  <cp:lastModifiedBy>muhammad khan</cp:lastModifiedBy>
  <cp:revision>1</cp:revision>
  <dcterms:created xsi:type="dcterms:W3CDTF">2026-07-13T06:39:51Z</dcterms:created>
  <dcterms:modified xsi:type="dcterms:W3CDTF">2026-07-19T03:25:44Z</dcterms:modified>
</cp:coreProperties>
</file>